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1" autoAdjust="0"/>
    <p:restoredTop sz="94660"/>
  </p:normalViewPr>
  <p:slideViewPr>
    <p:cSldViewPr>
      <p:cViewPr>
        <p:scale>
          <a:sx n="100" d="100"/>
          <a:sy n="100" d="100"/>
        </p:scale>
        <p:origin x="-282" y="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58;&#1077;&#1084;&#1072;%201.3.4%2015%20&#1072;&#1087;&#1088;&#1077;&#1083;&#1103;%202025\&#1054;&#1090;&#1095;&#1077;&#1090;%20&#1086;&#1073;%20&#1080;&#1089;&#1087;&#1099;&#1090;&#1072;&#1085;&#1080;&#1103;&#1093;\&#1044;&#1086;&#1087;&#1086;&#1083;&#1085;&#1080;&#1090;&#1077;&#1083;&#1100;&#1085;&#1099;&#1077;%20&#1075;&#1088;&#1072;&#1092;&#1080;&#1082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58;&#1077;&#1084;&#1072;%201.3.4%2014%20&#1103;&#1085;&#1074;&#1072;&#1088;&#1103;%202025\&#1054;&#1090;&#1095;&#1077;&#1090;%20&#1086;&#1073;%20&#1080;&#1089;&#1087;&#1099;&#1090;&#1072;&#1085;&#1080;&#1103;&#1093;\&#1044;&#1086;&#1087;&#1086;&#1083;&#1085;&#1080;&#1090;&#1077;&#1083;&#1100;&#1085;&#1099;&#1077;%20&#1075;&#1088;&#1072;&#1092;&#1080;&#1082;&#108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58;&#1077;&#1084;&#1072;%201.3.4%2015%20&#1072;&#1087;&#1088;&#1077;&#1083;&#1103;%202025\&#1054;&#1090;&#1095;&#1077;&#1090;%20&#1086;&#1073;%20&#1080;&#1089;&#1087;&#1099;&#1090;&#1072;&#1085;&#1080;&#1103;&#1093;\&#1044;&#1086;&#1087;&#1086;&#1083;&#1085;&#1080;&#1090;&#1077;&#1083;&#1100;&#1085;&#1099;&#1077;%20&#1075;&#1088;&#1072;&#1092;&#1080;&#1082;&#1080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58;&#1077;&#1084;&#1072;%201.3.4%2014%20&#1103;&#1085;&#1074;&#1072;&#1088;&#1103;%202025\&#1054;&#1090;&#1095;&#1077;&#1090;%20&#1086;&#1073;%20&#1080;&#1089;&#1087;&#1099;&#1090;&#1072;&#1085;&#1080;&#1103;&#1093;\&#1044;&#1086;&#1087;&#1086;&#1083;&#1085;&#1080;&#1090;&#1077;&#1083;&#1100;&#1085;&#1099;&#1077;%20&#1075;&#1088;&#1072;&#1092;&#1080;&#1082;&#1080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58;&#1077;&#1084;&#1072;%201.3.4%2014%20&#1103;&#1085;&#1074;&#1072;&#1088;&#1103;%202025\&#1054;&#1090;&#1095;&#1077;&#1090;%20&#1086;&#1073;%20&#1080;&#1089;&#1087;&#1099;&#1090;&#1072;&#1085;&#1080;&#1103;&#1093;\&#1043;&#1088;&#1072;&#1092;&#1080;&#1082;&#1080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58;&#1077;&#1084;&#1072;%201.3.4%2014%20&#1103;&#1085;&#1074;&#1072;&#1088;&#1103;%202025\&#1054;&#1090;&#1095;&#1077;&#1090;%20&#1086;&#1073;%20&#1080;&#1089;&#1087;&#1099;&#1090;&#1072;&#1085;&#1080;&#1103;&#1093;\&#1043;&#1088;&#1072;&#1092;&#1080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200"/>
              <a:t>Никольское. Прогноз от 00 час 10.11.2023 г.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4618285214348206"/>
          <c:y val="0.14663510415628442"/>
          <c:w val="0.70920363079615045"/>
          <c:h val="0.70490315292866867"/>
        </c:manualLayout>
      </c:layout>
      <c:lineChart>
        <c:grouping val="standard"/>
        <c:ser>
          <c:idx val="0"/>
          <c:order val="0"/>
          <c:tx>
            <c:v>Уровень моря</c:v>
          </c:tx>
          <c:marker>
            <c:symbol val="none"/>
          </c:marker>
          <c:val>
            <c:numRef>
              <c:f>Никольское!$D$15:$D$86</c:f>
              <c:numCache>
                <c:formatCode>General</c:formatCode>
                <c:ptCount val="72"/>
                <c:pt idx="0">
                  <c:v>-32</c:v>
                </c:pt>
                <c:pt idx="1">
                  <c:v>-23</c:v>
                </c:pt>
                <c:pt idx="2">
                  <c:v>-13</c:v>
                </c:pt>
                <c:pt idx="3">
                  <c:v>-4</c:v>
                </c:pt>
                <c:pt idx="4">
                  <c:v>4</c:v>
                </c:pt>
                <c:pt idx="5">
                  <c:v>10</c:v>
                </c:pt>
                <c:pt idx="6">
                  <c:v>13</c:v>
                </c:pt>
                <c:pt idx="7">
                  <c:v>14</c:v>
                </c:pt>
                <c:pt idx="8">
                  <c:v>14</c:v>
                </c:pt>
                <c:pt idx="9">
                  <c:v>15</c:v>
                </c:pt>
                <c:pt idx="10">
                  <c:v>17</c:v>
                </c:pt>
                <c:pt idx="11">
                  <c:v>21</c:v>
                </c:pt>
                <c:pt idx="12">
                  <c:v>27</c:v>
                </c:pt>
                <c:pt idx="13">
                  <c:v>32</c:v>
                </c:pt>
                <c:pt idx="14">
                  <c:v>37</c:v>
                </c:pt>
                <c:pt idx="15">
                  <c:v>37</c:v>
                </c:pt>
                <c:pt idx="16">
                  <c:v>34</c:v>
                </c:pt>
                <c:pt idx="17">
                  <c:v>28</c:v>
                </c:pt>
                <c:pt idx="18">
                  <c:v>17</c:v>
                </c:pt>
                <c:pt idx="19">
                  <c:v>5</c:v>
                </c:pt>
                <c:pt idx="20">
                  <c:v>-8</c:v>
                </c:pt>
                <c:pt idx="21">
                  <c:v>-20</c:v>
                </c:pt>
                <c:pt idx="22">
                  <c:v>-25</c:v>
                </c:pt>
                <c:pt idx="23">
                  <c:v>-26</c:v>
                </c:pt>
                <c:pt idx="24">
                  <c:v>-22</c:v>
                </c:pt>
                <c:pt idx="25">
                  <c:v>-13</c:v>
                </c:pt>
                <c:pt idx="26">
                  <c:v>0</c:v>
                </c:pt>
                <c:pt idx="27">
                  <c:v>14</c:v>
                </c:pt>
                <c:pt idx="28">
                  <c:v>26</c:v>
                </c:pt>
                <c:pt idx="29">
                  <c:v>37</c:v>
                </c:pt>
                <c:pt idx="30">
                  <c:v>44</c:v>
                </c:pt>
                <c:pt idx="31">
                  <c:v>47</c:v>
                </c:pt>
                <c:pt idx="32">
                  <c:v>48</c:v>
                </c:pt>
                <c:pt idx="33">
                  <c:v>48</c:v>
                </c:pt>
                <c:pt idx="34">
                  <c:v>48</c:v>
                </c:pt>
                <c:pt idx="35">
                  <c:v>50</c:v>
                </c:pt>
                <c:pt idx="36">
                  <c:v>53</c:v>
                </c:pt>
                <c:pt idx="37">
                  <c:v>56</c:v>
                </c:pt>
                <c:pt idx="38">
                  <c:v>59</c:v>
                </c:pt>
                <c:pt idx="39">
                  <c:v>60</c:v>
                </c:pt>
                <c:pt idx="40">
                  <c:v>56</c:v>
                </c:pt>
                <c:pt idx="41">
                  <c:v>48</c:v>
                </c:pt>
                <c:pt idx="42">
                  <c:v>36</c:v>
                </c:pt>
                <c:pt idx="43">
                  <c:v>20</c:v>
                </c:pt>
                <c:pt idx="44">
                  <c:v>3</c:v>
                </c:pt>
                <c:pt idx="45">
                  <c:v>-12</c:v>
                </c:pt>
                <c:pt idx="46">
                  <c:v>-26</c:v>
                </c:pt>
                <c:pt idx="47">
                  <c:v>-33</c:v>
                </c:pt>
                <c:pt idx="48">
                  <c:v>-33</c:v>
                </c:pt>
                <c:pt idx="49">
                  <c:v>-26</c:v>
                </c:pt>
                <c:pt idx="50">
                  <c:v>-14</c:v>
                </c:pt>
                <c:pt idx="51">
                  <c:v>1</c:v>
                </c:pt>
                <c:pt idx="52">
                  <c:v>15</c:v>
                </c:pt>
                <c:pt idx="53">
                  <c:v>28</c:v>
                </c:pt>
                <c:pt idx="54">
                  <c:v>37</c:v>
                </c:pt>
                <c:pt idx="55">
                  <c:v>44</c:v>
                </c:pt>
                <c:pt idx="56">
                  <c:v>45</c:v>
                </c:pt>
                <c:pt idx="57">
                  <c:v>45</c:v>
                </c:pt>
                <c:pt idx="58">
                  <c:v>45</c:v>
                </c:pt>
                <c:pt idx="59">
                  <c:v>45</c:v>
                </c:pt>
              </c:numCache>
            </c:numRef>
          </c:val>
        </c:ser>
        <c:marker val="1"/>
        <c:axId val="66054400"/>
        <c:axId val="67350912"/>
      </c:lineChart>
      <c:lineChart>
        <c:grouping val="standard"/>
        <c:ser>
          <c:idx val="1"/>
          <c:order val="1"/>
          <c:tx>
            <c:v>Высота волн</c:v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Никольское!$I$15:$I$86</c:f>
              <c:numCache>
                <c:formatCode>General</c:formatCode>
                <c:ptCount val="72"/>
                <c:pt idx="0">
                  <c:v>0.25</c:v>
                </c:pt>
                <c:pt idx="6">
                  <c:v>0.25</c:v>
                </c:pt>
                <c:pt idx="12">
                  <c:v>0.5</c:v>
                </c:pt>
                <c:pt idx="18">
                  <c:v>1</c:v>
                </c:pt>
                <c:pt idx="24">
                  <c:v>1.5</c:v>
                </c:pt>
                <c:pt idx="30">
                  <c:v>2</c:v>
                </c:pt>
                <c:pt idx="36">
                  <c:v>3</c:v>
                </c:pt>
                <c:pt idx="42">
                  <c:v>3</c:v>
                </c:pt>
                <c:pt idx="48">
                  <c:v>2.5</c:v>
                </c:pt>
                <c:pt idx="54">
                  <c:v>2</c:v>
                </c:pt>
                <c:pt idx="60">
                  <c:v>1.8</c:v>
                </c:pt>
                <c:pt idx="66">
                  <c:v>1.5</c:v>
                </c:pt>
                <c:pt idx="71">
                  <c:v>1</c:v>
                </c:pt>
              </c:numCache>
            </c:numRef>
          </c:val>
        </c:ser>
        <c:marker val="1"/>
        <c:axId val="67359104"/>
        <c:axId val="67352832"/>
      </c:lineChart>
      <c:catAx>
        <c:axId val="66054400"/>
        <c:scaling>
          <c:orientation val="minMax"/>
        </c:scaling>
        <c:axPos val="b"/>
        <c:majorTickMark val="in"/>
        <c:tickLblPos val="none"/>
        <c:crossAx val="67350912"/>
        <c:crossesAt val="-40"/>
        <c:auto val="1"/>
        <c:lblAlgn val="ctr"/>
        <c:lblOffset val="100"/>
        <c:tickMarkSkip val="24"/>
      </c:catAx>
      <c:valAx>
        <c:axId val="673509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ru-RU" sz="1200"/>
                  <a:t>Уровень моря, см</a:t>
                </a:r>
              </a:p>
            </c:rich>
          </c:tx>
          <c:layout/>
        </c:title>
        <c:numFmt formatCode="General" sourceLinked="1"/>
        <c:tickLblPos val="nextTo"/>
        <c:crossAx val="66054400"/>
        <c:crosses val="autoZero"/>
        <c:crossBetween val="midCat"/>
      </c:valAx>
      <c:valAx>
        <c:axId val="67352832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ru-RU" sz="1200"/>
                  <a:t>Высота волн, м</a:t>
                </a:r>
              </a:p>
            </c:rich>
          </c:tx>
          <c:layout/>
        </c:title>
        <c:numFmt formatCode="General" sourceLinked="1"/>
        <c:tickLblPos val="nextTo"/>
        <c:crossAx val="67359104"/>
        <c:crosses val="max"/>
        <c:crossBetween val="between"/>
      </c:valAx>
      <c:catAx>
        <c:axId val="67359104"/>
        <c:scaling>
          <c:orientation val="minMax"/>
        </c:scaling>
        <c:delete val="1"/>
        <c:axPos val="b"/>
        <c:tickLblPos val="none"/>
        <c:crossAx val="67352832"/>
        <c:crosses val="autoZero"/>
        <c:auto val="1"/>
        <c:lblAlgn val="ctr"/>
        <c:lblOffset val="100"/>
      </c:catAx>
      <c:spPr>
        <a:noFill/>
        <a:ln w="25400">
          <a:noFill/>
        </a:ln>
      </c:spPr>
    </c:plotArea>
    <c:legend>
      <c:legendPos val="b"/>
      <c:layout/>
    </c:legend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2009276747028129"/>
          <c:y val="6.6109479496037238E-2"/>
          <c:w val="0.84110598822353133"/>
          <c:h val="0.70900051386497764"/>
        </c:manualLayout>
      </c:layout>
      <c:lineChart>
        <c:grouping val="standard"/>
        <c:ser>
          <c:idx val="0"/>
          <c:order val="0"/>
          <c:tx>
            <c:strRef>
              <c:f>Корф!$D$13</c:f>
              <c:strCache>
                <c:ptCount val="1"/>
                <c:pt idx="0">
                  <c:v>Прогноз от 12 час 23.11</c:v>
                </c:pt>
              </c:strCache>
            </c:strRef>
          </c:tx>
          <c:marker>
            <c:symbol val="none"/>
          </c:marker>
          <c:val>
            <c:numRef>
              <c:f>Корф!$D$14:$D$85</c:f>
              <c:numCache>
                <c:formatCode>General</c:formatCode>
                <c:ptCount val="72"/>
                <c:pt idx="0">
                  <c:v>11</c:v>
                </c:pt>
                <c:pt idx="1">
                  <c:v>13</c:v>
                </c:pt>
                <c:pt idx="2">
                  <c:v>11</c:v>
                </c:pt>
                <c:pt idx="3">
                  <c:v>7</c:v>
                </c:pt>
                <c:pt idx="4">
                  <c:v>-1</c:v>
                </c:pt>
                <c:pt idx="5">
                  <c:v>-9</c:v>
                </c:pt>
                <c:pt idx="6">
                  <c:v>-14</c:v>
                </c:pt>
                <c:pt idx="7">
                  <c:v>-12</c:v>
                </c:pt>
                <c:pt idx="8">
                  <c:v>-6</c:v>
                </c:pt>
                <c:pt idx="9">
                  <c:v>3</c:v>
                </c:pt>
                <c:pt idx="10">
                  <c:v>15</c:v>
                </c:pt>
                <c:pt idx="11">
                  <c:v>31</c:v>
                </c:pt>
                <c:pt idx="12">
                  <c:v>40</c:v>
                </c:pt>
                <c:pt idx="13">
                  <c:v>44</c:v>
                </c:pt>
                <c:pt idx="14">
                  <c:v>39</c:v>
                </c:pt>
                <c:pt idx="15">
                  <c:v>35</c:v>
                </c:pt>
                <c:pt idx="16">
                  <c:v>25</c:v>
                </c:pt>
                <c:pt idx="17">
                  <c:v>7</c:v>
                </c:pt>
                <c:pt idx="18">
                  <c:v>-4</c:v>
                </c:pt>
                <c:pt idx="19">
                  <c:v>-6</c:v>
                </c:pt>
                <c:pt idx="20">
                  <c:v>-9</c:v>
                </c:pt>
                <c:pt idx="21">
                  <c:v>-5</c:v>
                </c:pt>
                <c:pt idx="22">
                  <c:v>8</c:v>
                </c:pt>
                <c:pt idx="23">
                  <c:v>24</c:v>
                </c:pt>
                <c:pt idx="24">
                  <c:v>47</c:v>
                </c:pt>
                <c:pt idx="25">
                  <c:v>76</c:v>
                </c:pt>
                <c:pt idx="26">
                  <c:v>107</c:v>
                </c:pt>
                <c:pt idx="27">
                  <c:v>128</c:v>
                </c:pt>
                <c:pt idx="28">
                  <c:v>146</c:v>
                </c:pt>
                <c:pt idx="29">
                  <c:v>155</c:v>
                </c:pt>
                <c:pt idx="30">
                  <c:v>180</c:v>
                </c:pt>
                <c:pt idx="31">
                  <c:v>183</c:v>
                </c:pt>
                <c:pt idx="32">
                  <c:v>189</c:v>
                </c:pt>
                <c:pt idx="33">
                  <c:v>197</c:v>
                </c:pt>
                <c:pt idx="34">
                  <c:v>209</c:v>
                </c:pt>
                <c:pt idx="35">
                  <c:v>228</c:v>
                </c:pt>
                <c:pt idx="36">
                  <c:v>245</c:v>
                </c:pt>
                <c:pt idx="37">
                  <c:v>257</c:v>
                </c:pt>
                <c:pt idx="38">
                  <c:v>266</c:v>
                </c:pt>
                <c:pt idx="39">
                  <c:v>256</c:v>
                </c:pt>
                <c:pt idx="40">
                  <c:v>244</c:v>
                </c:pt>
                <c:pt idx="41">
                  <c:v>230</c:v>
                </c:pt>
                <c:pt idx="42">
                  <c:v>214</c:v>
                </c:pt>
                <c:pt idx="43">
                  <c:v>199</c:v>
                </c:pt>
                <c:pt idx="44">
                  <c:v>188</c:v>
                </c:pt>
                <c:pt idx="45">
                  <c:v>183</c:v>
                </c:pt>
                <c:pt idx="46">
                  <c:v>186</c:v>
                </c:pt>
                <c:pt idx="47">
                  <c:v>169</c:v>
                </c:pt>
              </c:numCache>
            </c:numRef>
          </c:val>
        </c:ser>
        <c:ser>
          <c:idx val="1"/>
          <c:order val="1"/>
          <c:tx>
            <c:strRef>
              <c:f>Корф!$E$13</c:f>
              <c:strCache>
                <c:ptCount val="1"/>
                <c:pt idx="0">
                  <c:v>Прогноз от 00 час 23.11</c:v>
                </c:pt>
              </c:strCache>
            </c:strRef>
          </c:tx>
          <c:marker>
            <c:symbol val="none"/>
          </c:marker>
          <c:val>
            <c:numRef>
              <c:f>Корф!$E$14:$E$85</c:f>
              <c:numCache>
                <c:formatCode>General</c:formatCode>
                <c:ptCount val="72"/>
                <c:pt idx="0">
                  <c:v>9</c:v>
                </c:pt>
                <c:pt idx="1">
                  <c:v>12</c:v>
                </c:pt>
                <c:pt idx="2">
                  <c:v>10</c:v>
                </c:pt>
                <c:pt idx="3">
                  <c:v>6</c:v>
                </c:pt>
                <c:pt idx="4">
                  <c:v>-1</c:v>
                </c:pt>
                <c:pt idx="5">
                  <c:v>-8</c:v>
                </c:pt>
                <c:pt idx="6">
                  <c:v>-13</c:v>
                </c:pt>
                <c:pt idx="7">
                  <c:v>-13</c:v>
                </c:pt>
                <c:pt idx="8">
                  <c:v>-7</c:v>
                </c:pt>
                <c:pt idx="9">
                  <c:v>3</c:v>
                </c:pt>
                <c:pt idx="10">
                  <c:v>15</c:v>
                </c:pt>
                <c:pt idx="11">
                  <c:v>28</c:v>
                </c:pt>
                <c:pt idx="12">
                  <c:v>36</c:v>
                </c:pt>
                <c:pt idx="13">
                  <c:v>39</c:v>
                </c:pt>
                <c:pt idx="14">
                  <c:v>38</c:v>
                </c:pt>
                <c:pt idx="15">
                  <c:v>31</c:v>
                </c:pt>
                <c:pt idx="16">
                  <c:v>19</c:v>
                </c:pt>
                <c:pt idx="17">
                  <c:v>6</c:v>
                </c:pt>
                <c:pt idx="18">
                  <c:v>-10</c:v>
                </c:pt>
                <c:pt idx="19">
                  <c:v>-16</c:v>
                </c:pt>
                <c:pt idx="20">
                  <c:v>-22</c:v>
                </c:pt>
                <c:pt idx="21">
                  <c:v>-12</c:v>
                </c:pt>
                <c:pt idx="22">
                  <c:v>3</c:v>
                </c:pt>
                <c:pt idx="23">
                  <c:v>17</c:v>
                </c:pt>
                <c:pt idx="24">
                  <c:v>40</c:v>
                </c:pt>
                <c:pt idx="25">
                  <c:v>74</c:v>
                </c:pt>
                <c:pt idx="26">
                  <c:v>107</c:v>
                </c:pt>
                <c:pt idx="27">
                  <c:v>135</c:v>
                </c:pt>
                <c:pt idx="28">
                  <c:v>152</c:v>
                </c:pt>
                <c:pt idx="29">
                  <c:v>167</c:v>
                </c:pt>
                <c:pt idx="30">
                  <c:v>194</c:v>
                </c:pt>
                <c:pt idx="31">
                  <c:v>189</c:v>
                </c:pt>
                <c:pt idx="32">
                  <c:v>190</c:v>
                </c:pt>
                <c:pt idx="33">
                  <c:v>195</c:v>
                </c:pt>
                <c:pt idx="34">
                  <c:v>203</c:v>
                </c:pt>
                <c:pt idx="35">
                  <c:v>215</c:v>
                </c:pt>
                <c:pt idx="36">
                  <c:v>228</c:v>
                </c:pt>
                <c:pt idx="37">
                  <c:v>234</c:v>
                </c:pt>
                <c:pt idx="38">
                  <c:v>235</c:v>
                </c:pt>
                <c:pt idx="39">
                  <c:v>228</c:v>
                </c:pt>
                <c:pt idx="40">
                  <c:v>215</c:v>
                </c:pt>
                <c:pt idx="41">
                  <c:v>198</c:v>
                </c:pt>
                <c:pt idx="42">
                  <c:v>179</c:v>
                </c:pt>
                <c:pt idx="43">
                  <c:v>162</c:v>
                </c:pt>
                <c:pt idx="44">
                  <c:v>147</c:v>
                </c:pt>
                <c:pt idx="45">
                  <c:v>141</c:v>
                </c:pt>
                <c:pt idx="46">
                  <c:v>146</c:v>
                </c:pt>
                <c:pt idx="47">
                  <c:v>158</c:v>
                </c:pt>
                <c:pt idx="48">
                  <c:v>177</c:v>
                </c:pt>
                <c:pt idx="49">
                  <c:v>198</c:v>
                </c:pt>
                <c:pt idx="50">
                  <c:v>219</c:v>
                </c:pt>
                <c:pt idx="51">
                  <c:v>240</c:v>
                </c:pt>
                <c:pt idx="52">
                  <c:v>246</c:v>
                </c:pt>
                <c:pt idx="53">
                  <c:v>235</c:v>
                </c:pt>
                <c:pt idx="54">
                  <c:v>219</c:v>
                </c:pt>
                <c:pt idx="55">
                  <c:v>210</c:v>
                </c:pt>
                <c:pt idx="56">
                  <c:v>200</c:v>
                </c:pt>
                <c:pt idx="57">
                  <c:v>185</c:v>
                </c:pt>
                <c:pt idx="58">
                  <c:v>176</c:v>
                </c:pt>
                <c:pt idx="59">
                  <c:v>177</c:v>
                </c:pt>
              </c:numCache>
            </c:numRef>
          </c:val>
        </c:ser>
        <c:ser>
          <c:idx val="2"/>
          <c:order val="2"/>
          <c:tx>
            <c:strRef>
              <c:f>Корф!$F$13</c:f>
              <c:strCache>
                <c:ptCount val="1"/>
                <c:pt idx="0">
                  <c:v>Прогноз от 12 час 24.11</c:v>
                </c:pt>
              </c:strCache>
            </c:strRef>
          </c:tx>
          <c:marker>
            <c:symbol val="none"/>
          </c:marker>
          <c:val>
            <c:numRef>
              <c:f>Корф!$F$14:$F$85</c:f>
              <c:numCache>
                <c:formatCode>General</c:formatCode>
                <c:ptCount val="72"/>
                <c:pt idx="12">
                  <c:v>35</c:v>
                </c:pt>
                <c:pt idx="13">
                  <c:v>40</c:v>
                </c:pt>
                <c:pt idx="14">
                  <c:v>36</c:v>
                </c:pt>
                <c:pt idx="15">
                  <c:v>26</c:v>
                </c:pt>
                <c:pt idx="16">
                  <c:v>14</c:v>
                </c:pt>
                <c:pt idx="17">
                  <c:v>2</c:v>
                </c:pt>
                <c:pt idx="18">
                  <c:v>-11</c:v>
                </c:pt>
                <c:pt idx="19">
                  <c:v>-20</c:v>
                </c:pt>
                <c:pt idx="20">
                  <c:v>-20</c:v>
                </c:pt>
                <c:pt idx="21">
                  <c:v>-14</c:v>
                </c:pt>
                <c:pt idx="22">
                  <c:v>0</c:v>
                </c:pt>
                <c:pt idx="23">
                  <c:v>19</c:v>
                </c:pt>
                <c:pt idx="24">
                  <c:v>45</c:v>
                </c:pt>
                <c:pt idx="25">
                  <c:v>75</c:v>
                </c:pt>
                <c:pt idx="26">
                  <c:v>98</c:v>
                </c:pt>
                <c:pt idx="27">
                  <c:v>121</c:v>
                </c:pt>
                <c:pt idx="28">
                  <c:v>143</c:v>
                </c:pt>
                <c:pt idx="29">
                  <c:v>157</c:v>
                </c:pt>
                <c:pt idx="30">
                  <c:v>182</c:v>
                </c:pt>
                <c:pt idx="31">
                  <c:v>178</c:v>
                </c:pt>
                <c:pt idx="32">
                  <c:v>180</c:v>
                </c:pt>
                <c:pt idx="33">
                  <c:v>186</c:v>
                </c:pt>
                <c:pt idx="34">
                  <c:v>190</c:v>
                </c:pt>
                <c:pt idx="35">
                  <c:v>202</c:v>
                </c:pt>
                <c:pt idx="36">
                  <c:v>221</c:v>
                </c:pt>
                <c:pt idx="37">
                  <c:v>232</c:v>
                </c:pt>
                <c:pt idx="38">
                  <c:v>237</c:v>
                </c:pt>
                <c:pt idx="39">
                  <c:v>236</c:v>
                </c:pt>
                <c:pt idx="40">
                  <c:v>228</c:v>
                </c:pt>
                <c:pt idx="41">
                  <c:v>218</c:v>
                </c:pt>
                <c:pt idx="42">
                  <c:v>214</c:v>
                </c:pt>
                <c:pt idx="43">
                  <c:v>198</c:v>
                </c:pt>
                <c:pt idx="44">
                  <c:v>183</c:v>
                </c:pt>
                <c:pt idx="45">
                  <c:v>173</c:v>
                </c:pt>
                <c:pt idx="46">
                  <c:v>183</c:v>
                </c:pt>
                <c:pt idx="47">
                  <c:v>201</c:v>
                </c:pt>
                <c:pt idx="48">
                  <c:v>223</c:v>
                </c:pt>
                <c:pt idx="49">
                  <c:v>238</c:v>
                </c:pt>
                <c:pt idx="50">
                  <c:v>242</c:v>
                </c:pt>
                <c:pt idx="51">
                  <c:v>234</c:v>
                </c:pt>
                <c:pt idx="52">
                  <c:v>211</c:v>
                </c:pt>
                <c:pt idx="53">
                  <c:v>196</c:v>
                </c:pt>
                <c:pt idx="54">
                  <c:v>172</c:v>
                </c:pt>
                <c:pt idx="55">
                  <c:v>161</c:v>
                </c:pt>
                <c:pt idx="56">
                  <c:v>151</c:v>
                </c:pt>
                <c:pt idx="57">
                  <c:v>146</c:v>
                </c:pt>
                <c:pt idx="58">
                  <c:v>148</c:v>
                </c:pt>
                <c:pt idx="59">
                  <c:v>151</c:v>
                </c:pt>
                <c:pt idx="60">
                  <c:v>149</c:v>
                </c:pt>
                <c:pt idx="61">
                  <c:v>143</c:v>
                </c:pt>
                <c:pt idx="62">
                  <c:v>134</c:v>
                </c:pt>
                <c:pt idx="63">
                  <c:v>119</c:v>
                </c:pt>
                <c:pt idx="64">
                  <c:v>96</c:v>
                </c:pt>
                <c:pt idx="65">
                  <c:v>65</c:v>
                </c:pt>
                <c:pt idx="66">
                  <c:v>20</c:v>
                </c:pt>
                <c:pt idx="67">
                  <c:v>-5</c:v>
                </c:pt>
                <c:pt idx="68">
                  <c:v>-24</c:v>
                </c:pt>
                <c:pt idx="69">
                  <c:v>-41</c:v>
                </c:pt>
                <c:pt idx="70">
                  <c:v>-47</c:v>
                </c:pt>
                <c:pt idx="71">
                  <c:v>-40</c:v>
                </c:pt>
              </c:numCache>
            </c:numRef>
          </c:val>
        </c:ser>
        <c:ser>
          <c:idx val="3"/>
          <c:order val="3"/>
          <c:tx>
            <c:strRef>
              <c:f>Корф!$G$13</c:f>
              <c:strCache>
                <c:ptCount val="1"/>
                <c:pt idx="0">
                  <c:v>Критерий затопления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Корф!$G$14:$G$85</c:f>
              <c:numCache>
                <c:formatCode>General</c:formatCode>
                <c:ptCount val="72"/>
                <c:pt idx="0">
                  <c:v>180</c:v>
                </c:pt>
                <c:pt idx="1">
                  <c:v>180</c:v>
                </c:pt>
                <c:pt idx="2">
                  <c:v>180</c:v>
                </c:pt>
                <c:pt idx="3">
                  <c:v>180</c:v>
                </c:pt>
                <c:pt idx="4">
                  <c:v>180</c:v>
                </c:pt>
                <c:pt idx="5">
                  <c:v>180</c:v>
                </c:pt>
                <c:pt idx="6">
                  <c:v>180</c:v>
                </c:pt>
                <c:pt idx="7">
                  <c:v>180</c:v>
                </c:pt>
                <c:pt idx="8">
                  <c:v>180</c:v>
                </c:pt>
                <c:pt idx="9">
                  <c:v>180</c:v>
                </c:pt>
                <c:pt idx="10">
                  <c:v>180</c:v>
                </c:pt>
                <c:pt idx="11">
                  <c:v>180</c:v>
                </c:pt>
                <c:pt idx="12">
                  <c:v>180</c:v>
                </c:pt>
                <c:pt idx="13">
                  <c:v>180</c:v>
                </c:pt>
                <c:pt idx="14">
                  <c:v>180</c:v>
                </c:pt>
                <c:pt idx="15">
                  <c:v>180</c:v>
                </c:pt>
                <c:pt idx="16">
                  <c:v>180</c:v>
                </c:pt>
                <c:pt idx="17">
                  <c:v>180</c:v>
                </c:pt>
                <c:pt idx="18">
                  <c:v>180</c:v>
                </c:pt>
                <c:pt idx="19">
                  <c:v>180</c:v>
                </c:pt>
                <c:pt idx="20">
                  <c:v>180</c:v>
                </c:pt>
                <c:pt idx="21">
                  <c:v>180</c:v>
                </c:pt>
                <c:pt idx="22">
                  <c:v>180</c:v>
                </c:pt>
                <c:pt idx="23">
                  <c:v>180</c:v>
                </c:pt>
                <c:pt idx="24">
                  <c:v>180</c:v>
                </c:pt>
                <c:pt idx="25">
                  <c:v>180</c:v>
                </c:pt>
                <c:pt idx="26">
                  <c:v>180</c:v>
                </c:pt>
                <c:pt idx="27">
                  <c:v>180</c:v>
                </c:pt>
                <c:pt idx="28">
                  <c:v>180</c:v>
                </c:pt>
                <c:pt idx="29">
                  <c:v>180</c:v>
                </c:pt>
                <c:pt idx="30">
                  <c:v>180</c:v>
                </c:pt>
                <c:pt idx="31">
                  <c:v>180</c:v>
                </c:pt>
                <c:pt idx="32">
                  <c:v>180</c:v>
                </c:pt>
                <c:pt idx="33">
                  <c:v>180</c:v>
                </c:pt>
                <c:pt idx="34">
                  <c:v>180</c:v>
                </c:pt>
                <c:pt idx="35">
                  <c:v>180</c:v>
                </c:pt>
                <c:pt idx="36">
                  <c:v>180</c:v>
                </c:pt>
                <c:pt idx="37">
                  <c:v>180</c:v>
                </c:pt>
                <c:pt idx="38">
                  <c:v>180</c:v>
                </c:pt>
                <c:pt idx="39">
                  <c:v>180</c:v>
                </c:pt>
                <c:pt idx="40">
                  <c:v>180</c:v>
                </c:pt>
                <c:pt idx="41">
                  <c:v>180</c:v>
                </c:pt>
                <c:pt idx="42">
                  <c:v>180</c:v>
                </c:pt>
                <c:pt idx="43">
                  <c:v>180</c:v>
                </c:pt>
                <c:pt idx="44">
                  <c:v>180</c:v>
                </c:pt>
                <c:pt idx="45">
                  <c:v>180</c:v>
                </c:pt>
                <c:pt idx="46">
                  <c:v>180</c:v>
                </c:pt>
                <c:pt idx="47">
                  <c:v>180</c:v>
                </c:pt>
                <c:pt idx="48">
                  <c:v>180</c:v>
                </c:pt>
                <c:pt idx="49">
                  <c:v>180</c:v>
                </c:pt>
                <c:pt idx="50">
                  <c:v>180</c:v>
                </c:pt>
                <c:pt idx="51">
                  <c:v>180</c:v>
                </c:pt>
                <c:pt idx="52">
                  <c:v>180</c:v>
                </c:pt>
                <c:pt idx="53">
                  <c:v>180</c:v>
                </c:pt>
                <c:pt idx="54">
                  <c:v>180</c:v>
                </c:pt>
                <c:pt idx="55">
                  <c:v>180</c:v>
                </c:pt>
                <c:pt idx="56">
                  <c:v>180</c:v>
                </c:pt>
                <c:pt idx="57">
                  <c:v>180</c:v>
                </c:pt>
                <c:pt idx="58">
                  <c:v>180</c:v>
                </c:pt>
                <c:pt idx="59">
                  <c:v>180</c:v>
                </c:pt>
                <c:pt idx="60">
                  <c:v>180</c:v>
                </c:pt>
                <c:pt idx="61">
                  <c:v>180</c:v>
                </c:pt>
                <c:pt idx="62">
                  <c:v>180</c:v>
                </c:pt>
                <c:pt idx="63">
                  <c:v>180</c:v>
                </c:pt>
                <c:pt idx="64">
                  <c:v>180</c:v>
                </c:pt>
                <c:pt idx="65">
                  <c:v>180</c:v>
                </c:pt>
                <c:pt idx="66">
                  <c:v>180</c:v>
                </c:pt>
                <c:pt idx="67">
                  <c:v>180</c:v>
                </c:pt>
                <c:pt idx="68">
                  <c:v>180</c:v>
                </c:pt>
                <c:pt idx="69">
                  <c:v>180</c:v>
                </c:pt>
                <c:pt idx="70">
                  <c:v>180</c:v>
                </c:pt>
                <c:pt idx="71">
                  <c:v>180</c:v>
                </c:pt>
              </c:numCache>
            </c:numRef>
          </c:val>
        </c:ser>
        <c:marker val="1"/>
        <c:axId val="67945216"/>
        <c:axId val="67946752"/>
      </c:lineChart>
      <c:catAx>
        <c:axId val="67945216"/>
        <c:scaling>
          <c:orientation val="minMax"/>
        </c:scaling>
        <c:axPos val="b"/>
        <c:majorTickMark val="in"/>
        <c:tickLblPos val="none"/>
        <c:crossAx val="67946752"/>
        <c:crossesAt val="-100"/>
        <c:auto val="1"/>
        <c:lblAlgn val="ctr"/>
        <c:lblOffset val="100"/>
        <c:tickMarkSkip val="24"/>
      </c:catAx>
      <c:valAx>
        <c:axId val="67946752"/>
        <c:scaling>
          <c:orientation val="minMax"/>
          <c:min val="-100"/>
        </c:scaling>
        <c:axPos val="l"/>
        <c:majorGridlines/>
        <c:numFmt formatCode="General" sourceLinked="1"/>
        <c:tickLblPos val="nextTo"/>
        <c:crossAx val="6794521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1.586907010332186E-2"/>
          <c:y val="0.81173228346456694"/>
          <c:w val="0.90604766137095849"/>
          <c:h val="0.16048993875765541"/>
        </c:manualLayout>
      </c:layout>
    </c:legend>
    <c:plotVisOnly val="1"/>
  </c:chart>
  <c:spPr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 smtClean="0"/>
              <a:t>Прогноз </a:t>
            </a:r>
            <a:r>
              <a:rPr lang="ru-RU" sz="1200"/>
              <a:t>от 00 час 17.11.2023 г.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4511507774675575"/>
          <c:y val="0.14804055243893241"/>
          <c:w val="0.716609049366838"/>
          <c:h val="0.64669668687580295"/>
        </c:manualLayout>
      </c:layout>
      <c:lineChart>
        <c:grouping val="standard"/>
        <c:ser>
          <c:idx val="0"/>
          <c:order val="0"/>
          <c:tx>
            <c:v>Уровень моря</c:v>
          </c:tx>
          <c:marker>
            <c:symbol val="none"/>
          </c:marker>
          <c:val>
            <c:numRef>
              <c:f>Корсаков!$F$15:$F$75</c:f>
              <c:numCache>
                <c:formatCode>General</c:formatCode>
                <c:ptCount val="61"/>
                <c:pt idx="0">
                  <c:v>-10</c:v>
                </c:pt>
                <c:pt idx="1">
                  <c:v>-5</c:v>
                </c:pt>
                <c:pt idx="2">
                  <c:v>4</c:v>
                </c:pt>
                <c:pt idx="3">
                  <c:v>14</c:v>
                </c:pt>
                <c:pt idx="4">
                  <c:v>31</c:v>
                </c:pt>
                <c:pt idx="5">
                  <c:v>53</c:v>
                </c:pt>
                <c:pt idx="6">
                  <c:v>65</c:v>
                </c:pt>
                <c:pt idx="7">
                  <c:v>75</c:v>
                </c:pt>
                <c:pt idx="8">
                  <c:v>77</c:v>
                </c:pt>
                <c:pt idx="9">
                  <c:v>65</c:v>
                </c:pt>
                <c:pt idx="10">
                  <c:v>49</c:v>
                </c:pt>
                <c:pt idx="11">
                  <c:v>32</c:v>
                </c:pt>
                <c:pt idx="12">
                  <c:v>11</c:v>
                </c:pt>
                <c:pt idx="13">
                  <c:v>-13</c:v>
                </c:pt>
                <c:pt idx="14">
                  <c:v>-29</c:v>
                </c:pt>
                <c:pt idx="15">
                  <c:v>-37</c:v>
                </c:pt>
                <c:pt idx="16">
                  <c:v>-36</c:v>
                </c:pt>
                <c:pt idx="17">
                  <c:v>-28</c:v>
                </c:pt>
                <c:pt idx="18">
                  <c:v>-4</c:v>
                </c:pt>
                <c:pt idx="19">
                  <c:v>8</c:v>
                </c:pt>
                <c:pt idx="20">
                  <c:v>8</c:v>
                </c:pt>
                <c:pt idx="21">
                  <c:v>12</c:v>
                </c:pt>
                <c:pt idx="22">
                  <c:v>17</c:v>
                </c:pt>
                <c:pt idx="23">
                  <c:v>15</c:v>
                </c:pt>
                <c:pt idx="24">
                  <c:v>18</c:v>
                </c:pt>
                <c:pt idx="25">
                  <c:v>21</c:v>
                </c:pt>
                <c:pt idx="26">
                  <c:v>23</c:v>
                </c:pt>
                <c:pt idx="27">
                  <c:v>29</c:v>
                </c:pt>
                <c:pt idx="28">
                  <c:v>45</c:v>
                </c:pt>
                <c:pt idx="29">
                  <c:v>62</c:v>
                </c:pt>
                <c:pt idx="30">
                  <c:v>75</c:v>
                </c:pt>
                <c:pt idx="31">
                  <c:v>84</c:v>
                </c:pt>
                <c:pt idx="32">
                  <c:v>85</c:v>
                </c:pt>
                <c:pt idx="33">
                  <c:v>84</c:v>
                </c:pt>
                <c:pt idx="34">
                  <c:v>79</c:v>
                </c:pt>
                <c:pt idx="35">
                  <c:v>62</c:v>
                </c:pt>
                <c:pt idx="36">
                  <c:v>42</c:v>
                </c:pt>
                <c:pt idx="37">
                  <c:v>20</c:v>
                </c:pt>
                <c:pt idx="38">
                  <c:v>-4</c:v>
                </c:pt>
                <c:pt idx="39">
                  <c:v>-18</c:v>
                </c:pt>
                <c:pt idx="40">
                  <c:v>-26</c:v>
                </c:pt>
                <c:pt idx="41">
                  <c:v>-27</c:v>
                </c:pt>
                <c:pt idx="42">
                  <c:v>-28</c:v>
                </c:pt>
                <c:pt idx="43">
                  <c:v>-25</c:v>
                </c:pt>
                <c:pt idx="44">
                  <c:v>-17</c:v>
                </c:pt>
                <c:pt idx="45">
                  <c:v>-10</c:v>
                </c:pt>
                <c:pt idx="46">
                  <c:v>0</c:v>
                </c:pt>
                <c:pt idx="47">
                  <c:v>2</c:v>
                </c:pt>
                <c:pt idx="48">
                  <c:v>2</c:v>
                </c:pt>
                <c:pt idx="49">
                  <c:v>5</c:v>
                </c:pt>
                <c:pt idx="50">
                  <c:v>4</c:v>
                </c:pt>
                <c:pt idx="51">
                  <c:v>7</c:v>
                </c:pt>
                <c:pt idx="52">
                  <c:v>15</c:v>
                </c:pt>
                <c:pt idx="53">
                  <c:v>23</c:v>
                </c:pt>
                <c:pt idx="54">
                  <c:v>33</c:v>
                </c:pt>
                <c:pt idx="55">
                  <c:v>48</c:v>
                </c:pt>
                <c:pt idx="56">
                  <c:v>62</c:v>
                </c:pt>
                <c:pt idx="57">
                  <c:v>64</c:v>
                </c:pt>
                <c:pt idx="58">
                  <c:v>57</c:v>
                </c:pt>
                <c:pt idx="59">
                  <c:v>49</c:v>
                </c:pt>
                <c:pt idx="60">
                  <c:v>37</c:v>
                </c:pt>
              </c:numCache>
            </c:numRef>
          </c:val>
        </c:ser>
        <c:marker val="1"/>
        <c:axId val="70065152"/>
        <c:axId val="70071424"/>
      </c:lineChart>
      <c:lineChart>
        <c:grouping val="standard"/>
        <c:ser>
          <c:idx val="1"/>
          <c:order val="1"/>
          <c:tx>
            <c:v>Высота волн</c:v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Корсаков!$N$15:$N$75</c:f>
              <c:numCache>
                <c:formatCode>General</c:formatCode>
                <c:ptCount val="61"/>
                <c:pt idx="0">
                  <c:v>0.68</c:v>
                </c:pt>
                <c:pt idx="6">
                  <c:v>0.87000000000000022</c:v>
                </c:pt>
                <c:pt idx="12">
                  <c:v>0.9</c:v>
                </c:pt>
                <c:pt idx="18">
                  <c:v>1.2</c:v>
                </c:pt>
                <c:pt idx="24">
                  <c:v>2.12</c:v>
                </c:pt>
                <c:pt idx="30">
                  <c:v>2.11</c:v>
                </c:pt>
                <c:pt idx="36">
                  <c:v>1.1100000000000001</c:v>
                </c:pt>
                <c:pt idx="42">
                  <c:v>0.86000000000000021</c:v>
                </c:pt>
                <c:pt idx="48">
                  <c:v>0.77000000000000024</c:v>
                </c:pt>
                <c:pt idx="54">
                  <c:v>0.52</c:v>
                </c:pt>
                <c:pt idx="60">
                  <c:v>0.3000000000000001</c:v>
                </c:pt>
              </c:numCache>
            </c:numRef>
          </c:val>
        </c:ser>
        <c:marker val="1"/>
        <c:axId val="70091904"/>
        <c:axId val="70073344"/>
      </c:lineChart>
      <c:catAx>
        <c:axId val="70065152"/>
        <c:scaling>
          <c:orientation val="minMax"/>
        </c:scaling>
        <c:axPos val="b"/>
        <c:majorTickMark val="none"/>
        <c:tickLblPos val="none"/>
        <c:crossAx val="70071424"/>
        <c:crossesAt val="-60"/>
        <c:auto val="1"/>
        <c:lblAlgn val="ctr"/>
        <c:lblOffset val="100"/>
      </c:catAx>
      <c:valAx>
        <c:axId val="7007142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sz="1200"/>
                  <a:t>Уровень моря, см</a:t>
                </a:r>
              </a:p>
            </c:rich>
          </c:tx>
          <c:layout/>
        </c:title>
        <c:numFmt formatCode="General" sourceLinked="1"/>
        <c:tickLblPos val="nextTo"/>
        <c:crossAx val="70065152"/>
        <c:crosses val="autoZero"/>
        <c:crossBetween val="midCat"/>
      </c:valAx>
      <c:valAx>
        <c:axId val="70073344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sz="1200"/>
                  <a:t>Высота волн, м</a:t>
                </a:r>
              </a:p>
            </c:rich>
          </c:tx>
          <c:layout/>
        </c:title>
        <c:numFmt formatCode="General" sourceLinked="1"/>
        <c:tickLblPos val="nextTo"/>
        <c:crossAx val="70091904"/>
        <c:crosses val="max"/>
        <c:crossBetween val="between"/>
      </c:valAx>
      <c:catAx>
        <c:axId val="70091904"/>
        <c:scaling>
          <c:orientation val="minMax"/>
        </c:scaling>
        <c:delete val="1"/>
        <c:axPos val="b"/>
        <c:tickLblPos val="none"/>
        <c:crossAx val="70073344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2435139233093872"/>
          <c:y val="0.85481187056090913"/>
          <c:w val="0.51297215338122559"/>
          <c:h val="7.7030514955598747E-2"/>
        </c:manualLayout>
      </c:layout>
    </c:legend>
    <c:plotVisOnly val="1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7439706829099193E-2"/>
          <c:y val="5.0223008365396046E-2"/>
          <c:w val="0.86796909820234769"/>
          <c:h val="0.76988215213580202"/>
        </c:manualLayout>
      </c:layout>
      <c:lineChart>
        <c:grouping val="standard"/>
        <c:ser>
          <c:idx val="0"/>
          <c:order val="0"/>
          <c:tx>
            <c:strRef>
              <c:f>Октябрьский!$D$13</c:f>
              <c:strCache>
                <c:ptCount val="1"/>
                <c:pt idx="0">
                  <c:v>Прогноз от 12 час 25.11</c:v>
                </c:pt>
              </c:strCache>
            </c:strRef>
          </c:tx>
          <c:marker>
            <c:symbol val="none"/>
          </c:marker>
          <c:val>
            <c:numRef>
              <c:f>Октябрьский!$D$14:$D$85</c:f>
              <c:numCache>
                <c:formatCode>General</c:formatCode>
                <c:ptCount val="72"/>
                <c:pt idx="0">
                  <c:v>47</c:v>
                </c:pt>
                <c:pt idx="1">
                  <c:v>73</c:v>
                </c:pt>
                <c:pt idx="2">
                  <c:v>115</c:v>
                </c:pt>
                <c:pt idx="3">
                  <c:v>163</c:v>
                </c:pt>
                <c:pt idx="4">
                  <c:v>216</c:v>
                </c:pt>
                <c:pt idx="5">
                  <c:v>263</c:v>
                </c:pt>
                <c:pt idx="6">
                  <c:v>306</c:v>
                </c:pt>
                <c:pt idx="7">
                  <c:v>322</c:v>
                </c:pt>
                <c:pt idx="8">
                  <c:v>321</c:v>
                </c:pt>
                <c:pt idx="9">
                  <c:v>306</c:v>
                </c:pt>
                <c:pt idx="10">
                  <c:v>290</c:v>
                </c:pt>
                <c:pt idx="11">
                  <c:v>276</c:v>
                </c:pt>
                <c:pt idx="12">
                  <c:v>272</c:v>
                </c:pt>
                <c:pt idx="13">
                  <c:v>267</c:v>
                </c:pt>
                <c:pt idx="14">
                  <c:v>273</c:v>
                </c:pt>
                <c:pt idx="15">
                  <c:v>287</c:v>
                </c:pt>
                <c:pt idx="16">
                  <c:v>302</c:v>
                </c:pt>
                <c:pt idx="17">
                  <c:v>310</c:v>
                </c:pt>
                <c:pt idx="18">
                  <c:v>308</c:v>
                </c:pt>
                <c:pt idx="19">
                  <c:v>292</c:v>
                </c:pt>
                <c:pt idx="20">
                  <c:v>258</c:v>
                </c:pt>
                <c:pt idx="21">
                  <c:v>220</c:v>
                </c:pt>
                <c:pt idx="22">
                  <c:v>182</c:v>
                </c:pt>
                <c:pt idx="23">
                  <c:v>151</c:v>
                </c:pt>
                <c:pt idx="24">
                  <c:v>134</c:v>
                </c:pt>
                <c:pt idx="25">
                  <c:v>135</c:v>
                </c:pt>
                <c:pt idx="26">
                  <c:v>159</c:v>
                </c:pt>
                <c:pt idx="27">
                  <c:v>201</c:v>
                </c:pt>
                <c:pt idx="28">
                  <c:v>249</c:v>
                </c:pt>
                <c:pt idx="29">
                  <c:v>299</c:v>
                </c:pt>
                <c:pt idx="30">
                  <c:v>342</c:v>
                </c:pt>
                <c:pt idx="31">
                  <c:v>372</c:v>
                </c:pt>
                <c:pt idx="32">
                  <c:v>379</c:v>
                </c:pt>
                <c:pt idx="33">
                  <c:v>370</c:v>
                </c:pt>
                <c:pt idx="34">
                  <c:v>348</c:v>
                </c:pt>
                <c:pt idx="35">
                  <c:v>325</c:v>
                </c:pt>
                <c:pt idx="36">
                  <c:v>299</c:v>
                </c:pt>
                <c:pt idx="37">
                  <c:v>277</c:v>
                </c:pt>
                <c:pt idx="38">
                  <c:v>269</c:v>
                </c:pt>
                <c:pt idx="39">
                  <c:v>270</c:v>
                </c:pt>
                <c:pt idx="40">
                  <c:v>276</c:v>
                </c:pt>
                <c:pt idx="41">
                  <c:v>281</c:v>
                </c:pt>
                <c:pt idx="42">
                  <c:v>277</c:v>
                </c:pt>
                <c:pt idx="43">
                  <c:v>264</c:v>
                </c:pt>
                <c:pt idx="44">
                  <c:v>237</c:v>
                </c:pt>
                <c:pt idx="45">
                  <c:v>197</c:v>
                </c:pt>
                <c:pt idx="46">
                  <c:v>153</c:v>
                </c:pt>
                <c:pt idx="47">
                  <c:v>108</c:v>
                </c:pt>
              </c:numCache>
            </c:numRef>
          </c:val>
        </c:ser>
        <c:ser>
          <c:idx val="1"/>
          <c:order val="1"/>
          <c:tx>
            <c:strRef>
              <c:f>Октябрьский!$E$13</c:f>
              <c:strCache>
                <c:ptCount val="1"/>
                <c:pt idx="0">
                  <c:v>Прогноз от 00 час 26.11</c:v>
                </c:pt>
              </c:strCache>
            </c:strRef>
          </c:tx>
          <c:marker>
            <c:symbol val="none"/>
          </c:marker>
          <c:val>
            <c:numRef>
              <c:f>Октябрьский!$E$14:$E$85</c:f>
              <c:numCache>
                <c:formatCode>General</c:formatCode>
                <c:ptCount val="72"/>
                <c:pt idx="0">
                  <c:v>54</c:v>
                </c:pt>
                <c:pt idx="1">
                  <c:v>65</c:v>
                </c:pt>
                <c:pt idx="2">
                  <c:v>104</c:v>
                </c:pt>
                <c:pt idx="3">
                  <c:v>154</c:v>
                </c:pt>
                <c:pt idx="4">
                  <c:v>198</c:v>
                </c:pt>
                <c:pt idx="5">
                  <c:v>238</c:v>
                </c:pt>
                <c:pt idx="6">
                  <c:v>271</c:v>
                </c:pt>
                <c:pt idx="7">
                  <c:v>292</c:v>
                </c:pt>
                <c:pt idx="8">
                  <c:v>290</c:v>
                </c:pt>
                <c:pt idx="9">
                  <c:v>275</c:v>
                </c:pt>
                <c:pt idx="10">
                  <c:v>263</c:v>
                </c:pt>
                <c:pt idx="11">
                  <c:v>252</c:v>
                </c:pt>
                <c:pt idx="12">
                  <c:v>253</c:v>
                </c:pt>
                <c:pt idx="13">
                  <c:v>247</c:v>
                </c:pt>
                <c:pt idx="14">
                  <c:v>255</c:v>
                </c:pt>
                <c:pt idx="15">
                  <c:v>269</c:v>
                </c:pt>
                <c:pt idx="16">
                  <c:v>281</c:v>
                </c:pt>
                <c:pt idx="17">
                  <c:v>293</c:v>
                </c:pt>
                <c:pt idx="18">
                  <c:v>290</c:v>
                </c:pt>
                <c:pt idx="19">
                  <c:v>272</c:v>
                </c:pt>
                <c:pt idx="20">
                  <c:v>244</c:v>
                </c:pt>
                <c:pt idx="21">
                  <c:v>208</c:v>
                </c:pt>
                <c:pt idx="22">
                  <c:v>170</c:v>
                </c:pt>
                <c:pt idx="23">
                  <c:v>139</c:v>
                </c:pt>
                <c:pt idx="24">
                  <c:v>125</c:v>
                </c:pt>
                <c:pt idx="25">
                  <c:v>130</c:v>
                </c:pt>
                <c:pt idx="26">
                  <c:v>154</c:v>
                </c:pt>
                <c:pt idx="27">
                  <c:v>195</c:v>
                </c:pt>
                <c:pt idx="28">
                  <c:v>242</c:v>
                </c:pt>
                <c:pt idx="29">
                  <c:v>293</c:v>
                </c:pt>
                <c:pt idx="30">
                  <c:v>340</c:v>
                </c:pt>
                <c:pt idx="31">
                  <c:v>367</c:v>
                </c:pt>
                <c:pt idx="32">
                  <c:v>371</c:v>
                </c:pt>
                <c:pt idx="33">
                  <c:v>363</c:v>
                </c:pt>
                <c:pt idx="34">
                  <c:v>342</c:v>
                </c:pt>
                <c:pt idx="35">
                  <c:v>319</c:v>
                </c:pt>
                <c:pt idx="36">
                  <c:v>289</c:v>
                </c:pt>
                <c:pt idx="37">
                  <c:v>271</c:v>
                </c:pt>
                <c:pt idx="38">
                  <c:v>264</c:v>
                </c:pt>
                <c:pt idx="39">
                  <c:v>268</c:v>
                </c:pt>
                <c:pt idx="40">
                  <c:v>273</c:v>
                </c:pt>
                <c:pt idx="41">
                  <c:v>278</c:v>
                </c:pt>
                <c:pt idx="42">
                  <c:v>275</c:v>
                </c:pt>
                <c:pt idx="43">
                  <c:v>263</c:v>
                </c:pt>
                <c:pt idx="44">
                  <c:v>237</c:v>
                </c:pt>
                <c:pt idx="45">
                  <c:v>196</c:v>
                </c:pt>
                <c:pt idx="46">
                  <c:v>154</c:v>
                </c:pt>
                <c:pt idx="47">
                  <c:v>111</c:v>
                </c:pt>
                <c:pt idx="48">
                  <c:v>81</c:v>
                </c:pt>
                <c:pt idx="49">
                  <c:v>67</c:v>
                </c:pt>
                <c:pt idx="50">
                  <c:v>76</c:v>
                </c:pt>
                <c:pt idx="51">
                  <c:v>106</c:v>
                </c:pt>
                <c:pt idx="52">
                  <c:v>154</c:v>
                </c:pt>
                <c:pt idx="53">
                  <c:v>207</c:v>
                </c:pt>
                <c:pt idx="54">
                  <c:v>256</c:v>
                </c:pt>
                <c:pt idx="55">
                  <c:v>296</c:v>
                </c:pt>
                <c:pt idx="56">
                  <c:v>321</c:v>
                </c:pt>
                <c:pt idx="57">
                  <c:v>327</c:v>
                </c:pt>
                <c:pt idx="58">
                  <c:v>313</c:v>
                </c:pt>
                <c:pt idx="59">
                  <c:v>287</c:v>
                </c:pt>
              </c:numCache>
            </c:numRef>
          </c:val>
        </c:ser>
        <c:ser>
          <c:idx val="2"/>
          <c:order val="2"/>
          <c:tx>
            <c:strRef>
              <c:f>Октябрьский!$F$13</c:f>
              <c:strCache>
                <c:ptCount val="1"/>
                <c:pt idx="0">
                  <c:v>Прогноз от 12 час 26.11</c:v>
                </c:pt>
              </c:strCache>
            </c:strRef>
          </c:tx>
          <c:marker>
            <c:symbol val="none"/>
          </c:marker>
          <c:val>
            <c:numRef>
              <c:f>Октябрьский!$F$14:$F$85</c:f>
              <c:numCache>
                <c:formatCode>General</c:formatCode>
                <c:ptCount val="72"/>
                <c:pt idx="12">
                  <c:v>243</c:v>
                </c:pt>
                <c:pt idx="13">
                  <c:v>241</c:v>
                </c:pt>
                <c:pt idx="14">
                  <c:v>245</c:v>
                </c:pt>
                <c:pt idx="15">
                  <c:v>259</c:v>
                </c:pt>
                <c:pt idx="16">
                  <c:v>272</c:v>
                </c:pt>
                <c:pt idx="17">
                  <c:v>276</c:v>
                </c:pt>
                <c:pt idx="18">
                  <c:v>278</c:v>
                </c:pt>
                <c:pt idx="19">
                  <c:v>266</c:v>
                </c:pt>
                <c:pt idx="20">
                  <c:v>235</c:v>
                </c:pt>
                <c:pt idx="21">
                  <c:v>193</c:v>
                </c:pt>
                <c:pt idx="22">
                  <c:v>157</c:v>
                </c:pt>
                <c:pt idx="23">
                  <c:v>130</c:v>
                </c:pt>
                <c:pt idx="24">
                  <c:v>118</c:v>
                </c:pt>
                <c:pt idx="25">
                  <c:v>119</c:v>
                </c:pt>
                <c:pt idx="26">
                  <c:v>139</c:v>
                </c:pt>
                <c:pt idx="27">
                  <c:v>183</c:v>
                </c:pt>
                <c:pt idx="28">
                  <c:v>233</c:v>
                </c:pt>
                <c:pt idx="29">
                  <c:v>286</c:v>
                </c:pt>
                <c:pt idx="30">
                  <c:v>329</c:v>
                </c:pt>
                <c:pt idx="31">
                  <c:v>356</c:v>
                </c:pt>
                <c:pt idx="32">
                  <c:v>365</c:v>
                </c:pt>
                <c:pt idx="33">
                  <c:v>359</c:v>
                </c:pt>
                <c:pt idx="34">
                  <c:v>338</c:v>
                </c:pt>
                <c:pt idx="35">
                  <c:v>310</c:v>
                </c:pt>
                <c:pt idx="36">
                  <c:v>287</c:v>
                </c:pt>
                <c:pt idx="37">
                  <c:v>271</c:v>
                </c:pt>
                <c:pt idx="38">
                  <c:v>264</c:v>
                </c:pt>
                <c:pt idx="39">
                  <c:v>264</c:v>
                </c:pt>
                <c:pt idx="40">
                  <c:v>272</c:v>
                </c:pt>
                <c:pt idx="41">
                  <c:v>279</c:v>
                </c:pt>
                <c:pt idx="42">
                  <c:v>277</c:v>
                </c:pt>
                <c:pt idx="43">
                  <c:v>264</c:v>
                </c:pt>
                <c:pt idx="44">
                  <c:v>236</c:v>
                </c:pt>
                <c:pt idx="45">
                  <c:v>197</c:v>
                </c:pt>
                <c:pt idx="46">
                  <c:v>155</c:v>
                </c:pt>
                <c:pt idx="47">
                  <c:v>111</c:v>
                </c:pt>
                <c:pt idx="48">
                  <c:v>81</c:v>
                </c:pt>
                <c:pt idx="49">
                  <c:v>68</c:v>
                </c:pt>
                <c:pt idx="50">
                  <c:v>76</c:v>
                </c:pt>
                <c:pt idx="51">
                  <c:v>106</c:v>
                </c:pt>
                <c:pt idx="52">
                  <c:v>152</c:v>
                </c:pt>
                <c:pt idx="53">
                  <c:v>205</c:v>
                </c:pt>
                <c:pt idx="54">
                  <c:v>255</c:v>
                </c:pt>
                <c:pt idx="55">
                  <c:v>296</c:v>
                </c:pt>
                <c:pt idx="56">
                  <c:v>320</c:v>
                </c:pt>
                <c:pt idx="57">
                  <c:v>324</c:v>
                </c:pt>
                <c:pt idx="58">
                  <c:v>311</c:v>
                </c:pt>
                <c:pt idx="59">
                  <c:v>285</c:v>
                </c:pt>
                <c:pt idx="60">
                  <c:v>253</c:v>
                </c:pt>
                <c:pt idx="61">
                  <c:v>221</c:v>
                </c:pt>
                <c:pt idx="62">
                  <c:v>203</c:v>
                </c:pt>
                <c:pt idx="63">
                  <c:v>197</c:v>
                </c:pt>
                <c:pt idx="64">
                  <c:v>197</c:v>
                </c:pt>
                <c:pt idx="65">
                  <c:v>202</c:v>
                </c:pt>
                <c:pt idx="66">
                  <c:v>197</c:v>
                </c:pt>
                <c:pt idx="67">
                  <c:v>187</c:v>
                </c:pt>
                <c:pt idx="68">
                  <c:v>167</c:v>
                </c:pt>
                <c:pt idx="69">
                  <c:v>131</c:v>
                </c:pt>
                <c:pt idx="70">
                  <c:v>85</c:v>
                </c:pt>
                <c:pt idx="71">
                  <c:v>39</c:v>
                </c:pt>
              </c:numCache>
            </c:numRef>
          </c:val>
        </c:ser>
        <c:ser>
          <c:idx val="3"/>
          <c:order val="3"/>
          <c:tx>
            <c:strRef>
              <c:f>Октябрьский!$G$13</c:f>
              <c:strCache>
                <c:ptCount val="1"/>
                <c:pt idx="0">
                  <c:v>Критерий затопления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Октябрьский!$G$14:$G$85</c:f>
              <c:numCache>
                <c:formatCode>General</c:formatCode>
                <c:ptCount val="72"/>
                <c:pt idx="0">
                  <c:v>310</c:v>
                </c:pt>
                <c:pt idx="1">
                  <c:v>310</c:v>
                </c:pt>
                <c:pt idx="2">
                  <c:v>310</c:v>
                </c:pt>
                <c:pt idx="3">
                  <c:v>310</c:v>
                </c:pt>
                <c:pt idx="4">
                  <c:v>310</c:v>
                </c:pt>
                <c:pt idx="5">
                  <c:v>310</c:v>
                </c:pt>
                <c:pt idx="6">
                  <c:v>310</c:v>
                </c:pt>
                <c:pt idx="7">
                  <c:v>310</c:v>
                </c:pt>
                <c:pt idx="8">
                  <c:v>310</c:v>
                </c:pt>
                <c:pt idx="9">
                  <c:v>310</c:v>
                </c:pt>
                <c:pt idx="10">
                  <c:v>310</c:v>
                </c:pt>
                <c:pt idx="11">
                  <c:v>310</c:v>
                </c:pt>
                <c:pt idx="12">
                  <c:v>310</c:v>
                </c:pt>
                <c:pt idx="13">
                  <c:v>310</c:v>
                </c:pt>
                <c:pt idx="14">
                  <c:v>310</c:v>
                </c:pt>
                <c:pt idx="15">
                  <c:v>310</c:v>
                </c:pt>
                <c:pt idx="16">
                  <c:v>310</c:v>
                </c:pt>
                <c:pt idx="17">
                  <c:v>310</c:v>
                </c:pt>
                <c:pt idx="18">
                  <c:v>310</c:v>
                </c:pt>
                <c:pt idx="19">
                  <c:v>310</c:v>
                </c:pt>
                <c:pt idx="20">
                  <c:v>310</c:v>
                </c:pt>
                <c:pt idx="21">
                  <c:v>310</c:v>
                </c:pt>
                <c:pt idx="22">
                  <c:v>310</c:v>
                </c:pt>
                <c:pt idx="23">
                  <c:v>310</c:v>
                </c:pt>
                <c:pt idx="24">
                  <c:v>310</c:v>
                </c:pt>
                <c:pt idx="25">
                  <c:v>310</c:v>
                </c:pt>
                <c:pt idx="26">
                  <c:v>310</c:v>
                </c:pt>
                <c:pt idx="27">
                  <c:v>310</c:v>
                </c:pt>
                <c:pt idx="28">
                  <c:v>310</c:v>
                </c:pt>
                <c:pt idx="29">
                  <c:v>310</c:v>
                </c:pt>
                <c:pt idx="30">
                  <c:v>310</c:v>
                </c:pt>
                <c:pt idx="31">
                  <c:v>310</c:v>
                </c:pt>
                <c:pt idx="32">
                  <c:v>310</c:v>
                </c:pt>
                <c:pt idx="33">
                  <c:v>310</c:v>
                </c:pt>
                <c:pt idx="34">
                  <c:v>310</c:v>
                </c:pt>
                <c:pt idx="35">
                  <c:v>310</c:v>
                </c:pt>
                <c:pt idx="36">
                  <c:v>310</c:v>
                </c:pt>
                <c:pt idx="37">
                  <c:v>310</c:v>
                </c:pt>
                <c:pt idx="38">
                  <c:v>310</c:v>
                </c:pt>
                <c:pt idx="39">
                  <c:v>310</c:v>
                </c:pt>
                <c:pt idx="40">
                  <c:v>310</c:v>
                </c:pt>
                <c:pt idx="41">
                  <c:v>310</c:v>
                </c:pt>
                <c:pt idx="42">
                  <c:v>310</c:v>
                </c:pt>
                <c:pt idx="43">
                  <c:v>310</c:v>
                </c:pt>
                <c:pt idx="44">
                  <c:v>310</c:v>
                </c:pt>
                <c:pt idx="45">
                  <c:v>310</c:v>
                </c:pt>
                <c:pt idx="46">
                  <c:v>310</c:v>
                </c:pt>
                <c:pt idx="47">
                  <c:v>310</c:v>
                </c:pt>
                <c:pt idx="48">
                  <c:v>310</c:v>
                </c:pt>
                <c:pt idx="49">
                  <c:v>310</c:v>
                </c:pt>
                <c:pt idx="50">
                  <c:v>310</c:v>
                </c:pt>
                <c:pt idx="51">
                  <c:v>310</c:v>
                </c:pt>
                <c:pt idx="52">
                  <c:v>310</c:v>
                </c:pt>
                <c:pt idx="53">
                  <c:v>310</c:v>
                </c:pt>
                <c:pt idx="54">
                  <c:v>310</c:v>
                </c:pt>
                <c:pt idx="55">
                  <c:v>310</c:v>
                </c:pt>
                <c:pt idx="56">
                  <c:v>310</c:v>
                </c:pt>
                <c:pt idx="57">
                  <c:v>310</c:v>
                </c:pt>
                <c:pt idx="58">
                  <c:v>310</c:v>
                </c:pt>
                <c:pt idx="59">
                  <c:v>310</c:v>
                </c:pt>
                <c:pt idx="60">
                  <c:v>310</c:v>
                </c:pt>
                <c:pt idx="61">
                  <c:v>310</c:v>
                </c:pt>
                <c:pt idx="62">
                  <c:v>310</c:v>
                </c:pt>
                <c:pt idx="63">
                  <c:v>310</c:v>
                </c:pt>
                <c:pt idx="64">
                  <c:v>310</c:v>
                </c:pt>
                <c:pt idx="65">
                  <c:v>310</c:v>
                </c:pt>
                <c:pt idx="66">
                  <c:v>310</c:v>
                </c:pt>
                <c:pt idx="67">
                  <c:v>310</c:v>
                </c:pt>
                <c:pt idx="68">
                  <c:v>310</c:v>
                </c:pt>
                <c:pt idx="69">
                  <c:v>310</c:v>
                </c:pt>
                <c:pt idx="70">
                  <c:v>310</c:v>
                </c:pt>
                <c:pt idx="71">
                  <c:v>310</c:v>
                </c:pt>
              </c:numCache>
            </c:numRef>
          </c:val>
        </c:ser>
        <c:marker val="1"/>
        <c:axId val="66220416"/>
        <c:axId val="66221952"/>
      </c:lineChart>
      <c:catAx>
        <c:axId val="66220416"/>
        <c:scaling>
          <c:orientation val="minMax"/>
        </c:scaling>
        <c:axPos val="b"/>
        <c:majorTickMark val="in"/>
        <c:tickLblPos val="none"/>
        <c:crossAx val="66221952"/>
        <c:crosses val="autoZero"/>
        <c:auto val="1"/>
        <c:lblAlgn val="ctr"/>
        <c:lblOffset val="100"/>
        <c:tickMarkSkip val="24"/>
      </c:catAx>
      <c:valAx>
        <c:axId val="66221952"/>
        <c:scaling>
          <c:orientation val="minMax"/>
        </c:scaling>
        <c:axPos val="l"/>
        <c:majorGridlines/>
        <c:numFmt formatCode="General" sourceLinked="1"/>
        <c:tickLblPos val="nextTo"/>
        <c:crossAx val="6622041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8.9194444444444645E-2"/>
          <c:y val="0.85476089882782968"/>
          <c:w val="0.84105555555555644"/>
          <c:h val="0.11746133280569793"/>
        </c:manualLayout>
      </c:layout>
    </c:legend>
    <c:plotVisOnly val="1"/>
  </c:chart>
  <c:spPr>
    <a:ln>
      <a:noFill/>
    </a:ln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strRef>
              <c:f>Апука!$C$2</c:f>
              <c:strCache>
                <c:ptCount val="1"/>
                <c:pt idx="0">
                  <c:v>Прогноз от 00 час 1.10</c:v>
                </c:pt>
              </c:strCache>
            </c:strRef>
          </c:tx>
          <c:marker>
            <c:symbol val="none"/>
          </c:marker>
          <c:val>
            <c:numRef>
              <c:f>Апука!$C$3:$C$122</c:f>
              <c:numCache>
                <c:formatCode>General</c:formatCode>
                <c:ptCount val="120"/>
                <c:pt idx="0">
                  <c:v>-71</c:v>
                </c:pt>
                <c:pt idx="1">
                  <c:v>-57</c:v>
                </c:pt>
                <c:pt idx="2">
                  <c:v>-35</c:v>
                </c:pt>
                <c:pt idx="3">
                  <c:v>-9</c:v>
                </c:pt>
                <c:pt idx="4">
                  <c:v>15</c:v>
                </c:pt>
                <c:pt idx="5">
                  <c:v>31</c:v>
                </c:pt>
                <c:pt idx="6">
                  <c:v>38</c:v>
                </c:pt>
                <c:pt idx="7">
                  <c:v>36</c:v>
                </c:pt>
                <c:pt idx="8">
                  <c:v>24</c:v>
                </c:pt>
                <c:pt idx="9">
                  <c:v>8</c:v>
                </c:pt>
                <c:pt idx="10">
                  <c:v>-5</c:v>
                </c:pt>
                <c:pt idx="11">
                  <c:v>-14</c:v>
                </c:pt>
                <c:pt idx="12">
                  <c:v>-14</c:v>
                </c:pt>
                <c:pt idx="13">
                  <c:v>-5</c:v>
                </c:pt>
                <c:pt idx="14">
                  <c:v>11</c:v>
                </c:pt>
                <c:pt idx="15">
                  <c:v>28</c:v>
                </c:pt>
                <c:pt idx="16">
                  <c:v>43</c:v>
                </c:pt>
                <c:pt idx="17">
                  <c:v>50</c:v>
                </c:pt>
                <c:pt idx="18">
                  <c:v>47</c:v>
                </c:pt>
                <c:pt idx="19">
                  <c:v>33</c:v>
                </c:pt>
                <c:pt idx="20">
                  <c:v>8</c:v>
                </c:pt>
                <c:pt idx="21">
                  <c:v>-18</c:v>
                </c:pt>
                <c:pt idx="22">
                  <c:v>-44</c:v>
                </c:pt>
                <c:pt idx="23">
                  <c:v>-61</c:v>
                </c:pt>
                <c:pt idx="24">
                  <c:v>-65</c:v>
                </c:pt>
                <c:pt idx="25">
                  <c:v>-60</c:v>
                </c:pt>
                <c:pt idx="26">
                  <c:v>-42</c:v>
                </c:pt>
                <c:pt idx="27">
                  <c:v>-16</c:v>
                </c:pt>
                <c:pt idx="28">
                  <c:v>13</c:v>
                </c:pt>
                <c:pt idx="29">
                  <c:v>38</c:v>
                </c:pt>
                <c:pt idx="30">
                  <c:v>57</c:v>
                </c:pt>
                <c:pt idx="31">
                  <c:v>66</c:v>
                </c:pt>
                <c:pt idx="32">
                  <c:v>65</c:v>
                </c:pt>
                <c:pt idx="33">
                  <c:v>57</c:v>
                </c:pt>
                <c:pt idx="34">
                  <c:v>45</c:v>
                </c:pt>
                <c:pt idx="35">
                  <c:v>36</c:v>
                </c:pt>
                <c:pt idx="36">
                  <c:v>35</c:v>
                </c:pt>
                <c:pt idx="37">
                  <c:v>38</c:v>
                </c:pt>
                <c:pt idx="38">
                  <c:v>49</c:v>
                </c:pt>
                <c:pt idx="39">
                  <c:v>64</c:v>
                </c:pt>
                <c:pt idx="40">
                  <c:v>80</c:v>
                </c:pt>
                <c:pt idx="41">
                  <c:v>89</c:v>
                </c:pt>
                <c:pt idx="42">
                  <c:v>88</c:v>
                </c:pt>
                <c:pt idx="43">
                  <c:v>79</c:v>
                </c:pt>
                <c:pt idx="44">
                  <c:v>57</c:v>
                </c:pt>
                <c:pt idx="45">
                  <c:v>28</c:v>
                </c:pt>
                <c:pt idx="46">
                  <c:v>-3</c:v>
                </c:pt>
                <c:pt idx="47">
                  <c:v>-30</c:v>
                </c:pt>
                <c:pt idx="48">
                  <c:v>-50</c:v>
                </c:pt>
                <c:pt idx="49">
                  <c:v>-56</c:v>
                </c:pt>
                <c:pt idx="50">
                  <c:v>-48</c:v>
                </c:pt>
                <c:pt idx="51">
                  <c:v>-28</c:v>
                </c:pt>
                <c:pt idx="52">
                  <c:v>-1</c:v>
                </c:pt>
                <c:pt idx="53">
                  <c:v>26</c:v>
                </c:pt>
                <c:pt idx="54">
                  <c:v>53</c:v>
                </c:pt>
                <c:pt idx="55">
                  <c:v>76</c:v>
                </c:pt>
                <c:pt idx="56">
                  <c:v>88</c:v>
                </c:pt>
                <c:pt idx="57">
                  <c:v>95</c:v>
                </c:pt>
                <c:pt idx="58">
                  <c:v>93</c:v>
                </c:pt>
                <c:pt idx="59">
                  <c:v>91</c:v>
                </c:pt>
              </c:numCache>
            </c:numRef>
          </c:val>
        </c:ser>
        <c:ser>
          <c:idx val="1"/>
          <c:order val="1"/>
          <c:tx>
            <c:strRef>
              <c:f>Апука!$D$2</c:f>
              <c:strCache>
                <c:ptCount val="1"/>
                <c:pt idx="0">
                  <c:v>Прогноз от 12 час 1.10</c:v>
                </c:pt>
              </c:strCache>
            </c:strRef>
          </c:tx>
          <c:marker>
            <c:symbol val="none"/>
          </c:marker>
          <c:val>
            <c:numRef>
              <c:f>Апука!$D$3:$D$122</c:f>
              <c:numCache>
                <c:formatCode>General</c:formatCode>
                <c:ptCount val="120"/>
                <c:pt idx="12">
                  <c:v>-14</c:v>
                </c:pt>
                <c:pt idx="13">
                  <c:v>-6</c:v>
                </c:pt>
                <c:pt idx="14">
                  <c:v>12</c:v>
                </c:pt>
                <c:pt idx="15">
                  <c:v>27</c:v>
                </c:pt>
                <c:pt idx="16">
                  <c:v>42</c:v>
                </c:pt>
                <c:pt idx="17">
                  <c:v>48</c:v>
                </c:pt>
                <c:pt idx="18">
                  <c:v>42</c:v>
                </c:pt>
                <c:pt idx="19">
                  <c:v>28</c:v>
                </c:pt>
                <c:pt idx="20">
                  <c:v>0</c:v>
                </c:pt>
                <c:pt idx="21">
                  <c:v>-28</c:v>
                </c:pt>
                <c:pt idx="22">
                  <c:v>-55</c:v>
                </c:pt>
                <c:pt idx="23">
                  <c:v>-76</c:v>
                </c:pt>
                <c:pt idx="24">
                  <c:v>-82</c:v>
                </c:pt>
                <c:pt idx="25">
                  <c:v>-77</c:v>
                </c:pt>
                <c:pt idx="26">
                  <c:v>-59</c:v>
                </c:pt>
                <c:pt idx="27">
                  <c:v>-32</c:v>
                </c:pt>
                <c:pt idx="28">
                  <c:v>-3</c:v>
                </c:pt>
                <c:pt idx="29">
                  <c:v>20</c:v>
                </c:pt>
                <c:pt idx="30">
                  <c:v>41</c:v>
                </c:pt>
                <c:pt idx="31">
                  <c:v>51</c:v>
                </c:pt>
                <c:pt idx="32">
                  <c:v>51</c:v>
                </c:pt>
                <c:pt idx="33">
                  <c:v>43</c:v>
                </c:pt>
                <c:pt idx="34">
                  <c:v>33</c:v>
                </c:pt>
                <c:pt idx="35">
                  <c:v>25</c:v>
                </c:pt>
                <c:pt idx="36">
                  <c:v>27</c:v>
                </c:pt>
                <c:pt idx="37">
                  <c:v>29</c:v>
                </c:pt>
                <c:pt idx="38">
                  <c:v>42</c:v>
                </c:pt>
                <c:pt idx="39">
                  <c:v>59</c:v>
                </c:pt>
                <c:pt idx="40">
                  <c:v>74</c:v>
                </c:pt>
                <c:pt idx="41">
                  <c:v>87</c:v>
                </c:pt>
                <c:pt idx="42">
                  <c:v>88</c:v>
                </c:pt>
                <c:pt idx="43">
                  <c:v>77</c:v>
                </c:pt>
                <c:pt idx="44">
                  <c:v>55</c:v>
                </c:pt>
                <c:pt idx="45">
                  <c:v>27</c:v>
                </c:pt>
                <c:pt idx="46">
                  <c:v>-3</c:v>
                </c:pt>
                <c:pt idx="47">
                  <c:v>-30</c:v>
                </c:pt>
                <c:pt idx="48">
                  <c:v>-50</c:v>
                </c:pt>
                <c:pt idx="49">
                  <c:v>-54</c:v>
                </c:pt>
                <c:pt idx="50">
                  <c:v>-44</c:v>
                </c:pt>
                <c:pt idx="51">
                  <c:v>-22</c:v>
                </c:pt>
                <c:pt idx="52">
                  <c:v>6</c:v>
                </c:pt>
                <c:pt idx="53">
                  <c:v>36</c:v>
                </c:pt>
                <c:pt idx="54">
                  <c:v>66</c:v>
                </c:pt>
                <c:pt idx="55">
                  <c:v>88</c:v>
                </c:pt>
                <c:pt idx="56">
                  <c:v>99</c:v>
                </c:pt>
                <c:pt idx="57">
                  <c:v>103</c:v>
                </c:pt>
                <c:pt idx="58">
                  <c:v>100</c:v>
                </c:pt>
                <c:pt idx="59">
                  <c:v>95</c:v>
                </c:pt>
                <c:pt idx="60">
                  <c:v>100</c:v>
                </c:pt>
                <c:pt idx="61">
                  <c:v>98</c:v>
                </c:pt>
                <c:pt idx="62">
                  <c:v>104</c:v>
                </c:pt>
                <c:pt idx="63">
                  <c:v>116</c:v>
                </c:pt>
                <c:pt idx="64">
                  <c:v>131</c:v>
                </c:pt>
                <c:pt idx="65">
                  <c:v>145</c:v>
                </c:pt>
                <c:pt idx="66">
                  <c:v>151</c:v>
                </c:pt>
                <c:pt idx="67">
                  <c:v>147</c:v>
                </c:pt>
                <c:pt idx="68">
                  <c:v>130</c:v>
                </c:pt>
                <c:pt idx="69">
                  <c:v>105</c:v>
                </c:pt>
                <c:pt idx="70">
                  <c:v>74</c:v>
                </c:pt>
                <c:pt idx="71">
                  <c:v>42</c:v>
                </c:pt>
              </c:numCache>
            </c:numRef>
          </c:val>
        </c:ser>
        <c:ser>
          <c:idx val="2"/>
          <c:order val="2"/>
          <c:tx>
            <c:strRef>
              <c:f>Апука!$E$2</c:f>
              <c:strCache>
                <c:ptCount val="1"/>
                <c:pt idx="0">
                  <c:v>Прогноз от 00 час 2.10</c:v>
                </c:pt>
              </c:strCache>
            </c:strRef>
          </c:tx>
          <c:marker>
            <c:symbol val="none"/>
          </c:marker>
          <c:val>
            <c:numRef>
              <c:f>Апука!$E$3:$E$122</c:f>
              <c:numCache>
                <c:formatCode>General</c:formatCode>
                <c:ptCount val="120"/>
                <c:pt idx="24">
                  <c:v>-86</c:v>
                </c:pt>
                <c:pt idx="25">
                  <c:v>-81</c:v>
                </c:pt>
                <c:pt idx="26">
                  <c:v>-64</c:v>
                </c:pt>
                <c:pt idx="27">
                  <c:v>-41</c:v>
                </c:pt>
                <c:pt idx="28">
                  <c:v>-9</c:v>
                </c:pt>
                <c:pt idx="29">
                  <c:v>13</c:v>
                </c:pt>
                <c:pt idx="30">
                  <c:v>31</c:v>
                </c:pt>
                <c:pt idx="31">
                  <c:v>43</c:v>
                </c:pt>
                <c:pt idx="32">
                  <c:v>40</c:v>
                </c:pt>
                <c:pt idx="33">
                  <c:v>34</c:v>
                </c:pt>
                <c:pt idx="34">
                  <c:v>23</c:v>
                </c:pt>
                <c:pt idx="35">
                  <c:v>15</c:v>
                </c:pt>
                <c:pt idx="36">
                  <c:v>16</c:v>
                </c:pt>
                <c:pt idx="37">
                  <c:v>20</c:v>
                </c:pt>
                <c:pt idx="38">
                  <c:v>33</c:v>
                </c:pt>
                <c:pt idx="39">
                  <c:v>51</c:v>
                </c:pt>
                <c:pt idx="40">
                  <c:v>67</c:v>
                </c:pt>
                <c:pt idx="41">
                  <c:v>79</c:v>
                </c:pt>
                <c:pt idx="42">
                  <c:v>82</c:v>
                </c:pt>
                <c:pt idx="43">
                  <c:v>73</c:v>
                </c:pt>
                <c:pt idx="44">
                  <c:v>52</c:v>
                </c:pt>
                <c:pt idx="45">
                  <c:v>25</c:v>
                </c:pt>
                <c:pt idx="46">
                  <c:v>-5</c:v>
                </c:pt>
                <c:pt idx="47">
                  <c:v>-31</c:v>
                </c:pt>
                <c:pt idx="48">
                  <c:v>-49</c:v>
                </c:pt>
                <c:pt idx="49">
                  <c:v>-49</c:v>
                </c:pt>
                <c:pt idx="50">
                  <c:v>-37</c:v>
                </c:pt>
                <c:pt idx="51">
                  <c:v>-13</c:v>
                </c:pt>
                <c:pt idx="52">
                  <c:v>18</c:v>
                </c:pt>
                <c:pt idx="53">
                  <c:v>51</c:v>
                </c:pt>
                <c:pt idx="54">
                  <c:v>86</c:v>
                </c:pt>
                <c:pt idx="55">
                  <c:v>104</c:v>
                </c:pt>
                <c:pt idx="56">
                  <c:v>113</c:v>
                </c:pt>
                <c:pt idx="57">
                  <c:v>114</c:v>
                </c:pt>
                <c:pt idx="58">
                  <c:v>109</c:v>
                </c:pt>
                <c:pt idx="59">
                  <c:v>102</c:v>
                </c:pt>
                <c:pt idx="60">
                  <c:v>100</c:v>
                </c:pt>
                <c:pt idx="61">
                  <c:v>99</c:v>
                </c:pt>
                <c:pt idx="62">
                  <c:v>106</c:v>
                </c:pt>
                <c:pt idx="63">
                  <c:v>117</c:v>
                </c:pt>
                <c:pt idx="64">
                  <c:v>131</c:v>
                </c:pt>
                <c:pt idx="65">
                  <c:v>145</c:v>
                </c:pt>
                <c:pt idx="66">
                  <c:v>150</c:v>
                </c:pt>
                <c:pt idx="67">
                  <c:v>145</c:v>
                </c:pt>
                <c:pt idx="68">
                  <c:v>129</c:v>
                </c:pt>
                <c:pt idx="69">
                  <c:v>104</c:v>
                </c:pt>
                <c:pt idx="70">
                  <c:v>73</c:v>
                </c:pt>
                <c:pt idx="71">
                  <c:v>41</c:v>
                </c:pt>
                <c:pt idx="72">
                  <c:v>12</c:v>
                </c:pt>
                <c:pt idx="73">
                  <c:v>-6</c:v>
                </c:pt>
                <c:pt idx="74">
                  <c:v>-9</c:v>
                </c:pt>
                <c:pt idx="75">
                  <c:v>-3</c:v>
                </c:pt>
                <c:pt idx="76">
                  <c:v>14</c:v>
                </c:pt>
                <c:pt idx="77">
                  <c:v>38</c:v>
                </c:pt>
                <c:pt idx="78">
                  <c:v>63</c:v>
                </c:pt>
                <c:pt idx="79">
                  <c:v>84</c:v>
                </c:pt>
                <c:pt idx="80">
                  <c:v>96</c:v>
                </c:pt>
                <c:pt idx="81">
                  <c:v>102</c:v>
                </c:pt>
                <c:pt idx="82">
                  <c:v>100</c:v>
                </c:pt>
                <c:pt idx="83">
                  <c:v>93</c:v>
                </c:pt>
              </c:numCache>
            </c:numRef>
          </c:val>
        </c:ser>
        <c:ser>
          <c:idx val="3"/>
          <c:order val="3"/>
          <c:tx>
            <c:strRef>
              <c:f>Апука!$F$2</c:f>
              <c:strCache>
                <c:ptCount val="1"/>
                <c:pt idx="0">
                  <c:v>Прогноз от 12 час 2.10</c:v>
                </c:pt>
              </c:strCache>
            </c:strRef>
          </c:tx>
          <c:marker>
            <c:symbol val="none"/>
          </c:marker>
          <c:val>
            <c:numRef>
              <c:f>Апука!$F$3:$F$122</c:f>
              <c:numCache>
                <c:formatCode>General</c:formatCode>
                <c:ptCount val="120"/>
                <c:pt idx="36">
                  <c:v>18</c:v>
                </c:pt>
                <c:pt idx="37">
                  <c:v>19</c:v>
                </c:pt>
                <c:pt idx="38">
                  <c:v>34</c:v>
                </c:pt>
                <c:pt idx="39">
                  <c:v>48</c:v>
                </c:pt>
                <c:pt idx="40">
                  <c:v>67</c:v>
                </c:pt>
                <c:pt idx="41">
                  <c:v>77</c:v>
                </c:pt>
                <c:pt idx="42">
                  <c:v>80</c:v>
                </c:pt>
                <c:pt idx="43">
                  <c:v>75</c:v>
                </c:pt>
                <c:pt idx="44">
                  <c:v>51</c:v>
                </c:pt>
                <c:pt idx="45">
                  <c:v>28</c:v>
                </c:pt>
                <c:pt idx="46">
                  <c:v>-1</c:v>
                </c:pt>
                <c:pt idx="47">
                  <c:v>-27</c:v>
                </c:pt>
                <c:pt idx="48">
                  <c:v>-42</c:v>
                </c:pt>
                <c:pt idx="49">
                  <c:v>-45</c:v>
                </c:pt>
                <c:pt idx="50">
                  <c:v>-34</c:v>
                </c:pt>
                <c:pt idx="51">
                  <c:v>-8</c:v>
                </c:pt>
                <c:pt idx="52">
                  <c:v>22</c:v>
                </c:pt>
                <c:pt idx="53">
                  <c:v>53</c:v>
                </c:pt>
                <c:pt idx="54">
                  <c:v>90</c:v>
                </c:pt>
                <c:pt idx="55">
                  <c:v>107</c:v>
                </c:pt>
                <c:pt idx="56">
                  <c:v>115</c:v>
                </c:pt>
                <c:pt idx="57">
                  <c:v>116</c:v>
                </c:pt>
                <c:pt idx="58">
                  <c:v>109</c:v>
                </c:pt>
                <c:pt idx="59">
                  <c:v>103</c:v>
                </c:pt>
                <c:pt idx="60">
                  <c:v>100</c:v>
                </c:pt>
                <c:pt idx="61">
                  <c:v>97</c:v>
                </c:pt>
                <c:pt idx="62">
                  <c:v>104</c:v>
                </c:pt>
                <c:pt idx="63">
                  <c:v>114</c:v>
                </c:pt>
                <c:pt idx="64">
                  <c:v>128</c:v>
                </c:pt>
                <c:pt idx="65">
                  <c:v>141</c:v>
                </c:pt>
                <c:pt idx="66">
                  <c:v>146</c:v>
                </c:pt>
                <c:pt idx="67">
                  <c:v>142</c:v>
                </c:pt>
                <c:pt idx="68">
                  <c:v>125</c:v>
                </c:pt>
                <c:pt idx="69">
                  <c:v>101</c:v>
                </c:pt>
                <c:pt idx="70">
                  <c:v>70</c:v>
                </c:pt>
                <c:pt idx="71">
                  <c:v>39</c:v>
                </c:pt>
                <c:pt idx="72">
                  <c:v>11</c:v>
                </c:pt>
                <c:pt idx="73">
                  <c:v>-7</c:v>
                </c:pt>
                <c:pt idx="74">
                  <c:v>-12</c:v>
                </c:pt>
                <c:pt idx="75">
                  <c:v>-7</c:v>
                </c:pt>
                <c:pt idx="76">
                  <c:v>9</c:v>
                </c:pt>
                <c:pt idx="77">
                  <c:v>33</c:v>
                </c:pt>
                <c:pt idx="78">
                  <c:v>57</c:v>
                </c:pt>
                <c:pt idx="79">
                  <c:v>77</c:v>
                </c:pt>
                <c:pt idx="80">
                  <c:v>90</c:v>
                </c:pt>
                <c:pt idx="81">
                  <c:v>94</c:v>
                </c:pt>
                <c:pt idx="82">
                  <c:v>94</c:v>
                </c:pt>
                <c:pt idx="83">
                  <c:v>88</c:v>
                </c:pt>
                <c:pt idx="84">
                  <c:v>79</c:v>
                </c:pt>
                <c:pt idx="85">
                  <c:v>66</c:v>
                </c:pt>
                <c:pt idx="86">
                  <c:v>59</c:v>
                </c:pt>
                <c:pt idx="87">
                  <c:v>56</c:v>
                </c:pt>
                <c:pt idx="88">
                  <c:v>59</c:v>
                </c:pt>
                <c:pt idx="89">
                  <c:v>63</c:v>
                </c:pt>
                <c:pt idx="90">
                  <c:v>54</c:v>
                </c:pt>
                <c:pt idx="91">
                  <c:v>57</c:v>
                </c:pt>
                <c:pt idx="92">
                  <c:v>49</c:v>
                </c:pt>
                <c:pt idx="93">
                  <c:v>32</c:v>
                </c:pt>
                <c:pt idx="94">
                  <c:v>7</c:v>
                </c:pt>
                <c:pt idx="95">
                  <c:v>-21</c:v>
                </c:pt>
              </c:numCache>
            </c:numRef>
          </c:val>
        </c:ser>
        <c:ser>
          <c:idx val="4"/>
          <c:order val="4"/>
          <c:tx>
            <c:strRef>
              <c:f>Апука!$G$2</c:f>
              <c:strCache>
                <c:ptCount val="1"/>
                <c:pt idx="0">
                  <c:v>Прогноз от 00 час 3.10</c:v>
                </c:pt>
              </c:strCache>
            </c:strRef>
          </c:tx>
          <c:marker>
            <c:symbol val="none"/>
          </c:marker>
          <c:val>
            <c:numRef>
              <c:f>Апука!$G$3:$G$122</c:f>
              <c:numCache>
                <c:formatCode>General</c:formatCode>
                <c:ptCount val="120"/>
                <c:pt idx="48">
                  <c:v>-42</c:v>
                </c:pt>
                <c:pt idx="49">
                  <c:v>-44</c:v>
                </c:pt>
                <c:pt idx="50">
                  <c:v>-32</c:v>
                </c:pt>
                <c:pt idx="51">
                  <c:v>-9</c:v>
                </c:pt>
                <c:pt idx="52">
                  <c:v>24</c:v>
                </c:pt>
                <c:pt idx="53">
                  <c:v>53</c:v>
                </c:pt>
                <c:pt idx="54">
                  <c:v>90</c:v>
                </c:pt>
                <c:pt idx="55">
                  <c:v>109</c:v>
                </c:pt>
                <c:pt idx="56">
                  <c:v>115</c:v>
                </c:pt>
                <c:pt idx="57">
                  <c:v>118</c:v>
                </c:pt>
                <c:pt idx="58">
                  <c:v>110</c:v>
                </c:pt>
                <c:pt idx="59">
                  <c:v>103</c:v>
                </c:pt>
                <c:pt idx="60">
                  <c:v>101</c:v>
                </c:pt>
                <c:pt idx="61">
                  <c:v>98</c:v>
                </c:pt>
                <c:pt idx="62">
                  <c:v>103</c:v>
                </c:pt>
                <c:pt idx="63">
                  <c:v>115</c:v>
                </c:pt>
                <c:pt idx="64">
                  <c:v>128</c:v>
                </c:pt>
                <c:pt idx="65">
                  <c:v>141</c:v>
                </c:pt>
                <c:pt idx="66">
                  <c:v>147</c:v>
                </c:pt>
                <c:pt idx="67">
                  <c:v>142</c:v>
                </c:pt>
                <c:pt idx="68">
                  <c:v>126</c:v>
                </c:pt>
                <c:pt idx="69">
                  <c:v>101</c:v>
                </c:pt>
                <c:pt idx="70">
                  <c:v>70</c:v>
                </c:pt>
                <c:pt idx="71">
                  <c:v>38</c:v>
                </c:pt>
                <c:pt idx="72">
                  <c:v>11</c:v>
                </c:pt>
                <c:pt idx="73">
                  <c:v>-7</c:v>
                </c:pt>
                <c:pt idx="74">
                  <c:v>-12</c:v>
                </c:pt>
                <c:pt idx="75">
                  <c:v>-6</c:v>
                </c:pt>
                <c:pt idx="76">
                  <c:v>9</c:v>
                </c:pt>
                <c:pt idx="77">
                  <c:v>35</c:v>
                </c:pt>
                <c:pt idx="78">
                  <c:v>58</c:v>
                </c:pt>
                <c:pt idx="79">
                  <c:v>70</c:v>
                </c:pt>
                <c:pt idx="80">
                  <c:v>74</c:v>
                </c:pt>
                <c:pt idx="81">
                  <c:v>71</c:v>
                </c:pt>
                <c:pt idx="82">
                  <c:v>60</c:v>
                </c:pt>
                <c:pt idx="83">
                  <c:v>45</c:v>
                </c:pt>
                <c:pt idx="84">
                  <c:v>19</c:v>
                </c:pt>
                <c:pt idx="85">
                  <c:v>16</c:v>
                </c:pt>
                <c:pt idx="86">
                  <c:v>18</c:v>
                </c:pt>
                <c:pt idx="87">
                  <c:v>25</c:v>
                </c:pt>
                <c:pt idx="88">
                  <c:v>37</c:v>
                </c:pt>
                <c:pt idx="89">
                  <c:v>49</c:v>
                </c:pt>
                <c:pt idx="90">
                  <c:v>57</c:v>
                </c:pt>
                <c:pt idx="91">
                  <c:v>61</c:v>
                </c:pt>
                <c:pt idx="92">
                  <c:v>54</c:v>
                </c:pt>
                <c:pt idx="93">
                  <c:v>38</c:v>
                </c:pt>
                <c:pt idx="94">
                  <c:v>13</c:v>
                </c:pt>
                <c:pt idx="95">
                  <c:v>-16</c:v>
                </c:pt>
                <c:pt idx="96">
                  <c:v>-46</c:v>
                </c:pt>
                <c:pt idx="97">
                  <c:v>-65</c:v>
                </c:pt>
                <c:pt idx="98">
                  <c:v>-75</c:v>
                </c:pt>
                <c:pt idx="99">
                  <c:v>-72</c:v>
                </c:pt>
                <c:pt idx="100">
                  <c:v>-59</c:v>
                </c:pt>
                <c:pt idx="101">
                  <c:v>-35</c:v>
                </c:pt>
                <c:pt idx="102">
                  <c:v>-3</c:v>
                </c:pt>
                <c:pt idx="103">
                  <c:v>22</c:v>
                </c:pt>
                <c:pt idx="104">
                  <c:v>43</c:v>
                </c:pt>
                <c:pt idx="105">
                  <c:v>60</c:v>
                </c:pt>
                <c:pt idx="106">
                  <c:v>68</c:v>
                </c:pt>
                <c:pt idx="107">
                  <c:v>68</c:v>
                </c:pt>
              </c:numCache>
            </c:numRef>
          </c:val>
        </c:ser>
        <c:ser>
          <c:idx val="5"/>
          <c:order val="5"/>
          <c:tx>
            <c:strRef>
              <c:f>Апука!$H$2</c:f>
              <c:strCache>
                <c:ptCount val="1"/>
                <c:pt idx="0">
                  <c:v>Прогноз от 12 час 3.10</c:v>
                </c:pt>
              </c:strCache>
            </c:strRef>
          </c:tx>
          <c:marker>
            <c:symbol val="none"/>
          </c:marker>
          <c:val>
            <c:numRef>
              <c:f>Апука!$H$3:$H$122</c:f>
              <c:numCache>
                <c:formatCode>General</c:formatCode>
                <c:ptCount val="120"/>
                <c:pt idx="60">
                  <c:v>99</c:v>
                </c:pt>
                <c:pt idx="61">
                  <c:v>97</c:v>
                </c:pt>
                <c:pt idx="62">
                  <c:v>104</c:v>
                </c:pt>
                <c:pt idx="63">
                  <c:v>114</c:v>
                </c:pt>
                <c:pt idx="64">
                  <c:v>129</c:v>
                </c:pt>
                <c:pt idx="65">
                  <c:v>140</c:v>
                </c:pt>
                <c:pt idx="66">
                  <c:v>146</c:v>
                </c:pt>
                <c:pt idx="67">
                  <c:v>142</c:v>
                </c:pt>
                <c:pt idx="68">
                  <c:v>125</c:v>
                </c:pt>
                <c:pt idx="69">
                  <c:v>101</c:v>
                </c:pt>
                <c:pt idx="70">
                  <c:v>69</c:v>
                </c:pt>
                <c:pt idx="71">
                  <c:v>38</c:v>
                </c:pt>
                <c:pt idx="72">
                  <c:v>11</c:v>
                </c:pt>
                <c:pt idx="73">
                  <c:v>-7</c:v>
                </c:pt>
                <c:pt idx="74">
                  <c:v>-13</c:v>
                </c:pt>
                <c:pt idx="75">
                  <c:v>-7</c:v>
                </c:pt>
                <c:pt idx="76">
                  <c:v>7</c:v>
                </c:pt>
                <c:pt idx="77">
                  <c:v>31</c:v>
                </c:pt>
                <c:pt idx="78">
                  <c:v>54</c:v>
                </c:pt>
                <c:pt idx="79">
                  <c:v>67</c:v>
                </c:pt>
                <c:pt idx="80">
                  <c:v>71</c:v>
                </c:pt>
                <c:pt idx="81">
                  <c:v>67</c:v>
                </c:pt>
                <c:pt idx="82">
                  <c:v>58</c:v>
                </c:pt>
                <c:pt idx="83">
                  <c:v>43</c:v>
                </c:pt>
                <c:pt idx="84">
                  <c:v>17</c:v>
                </c:pt>
                <c:pt idx="85">
                  <c:v>13</c:v>
                </c:pt>
                <c:pt idx="86">
                  <c:v>15</c:v>
                </c:pt>
                <c:pt idx="87">
                  <c:v>23</c:v>
                </c:pt>
                <c:pt idx="88">
                  <c:v>35</c:v>
                </c:pt>
                <c:pt idx="89">
                  <c:v>47</c:v>
                </c:pt>
                <c:pt idx="90">
                  <c:v>56</c:v>
                </c:pt>
                <c:pt idx="91">
                  <c:v>58</c:v>
                </c:pt>
                <c:pt idx="92">
                  <c:v>50</c:v>
                </c:pt>
                <c:pt idx="93">
                  <c:v>34</c:v>
                </c:pt>
                <c:pt idx="94">
                  <c:v>8</c:v>
                </c:pt>
                <c:pt idx="95">
                  <c:v>-20</c:v>
                </c:pt>
                <c:pt idx="96">
                  <c:v>-49</c:v>
                </c:pt>
                <c:pt idx="97">
                  <c:v>-68</c:v>
                </c:pt>
                <c:pt idx="98">
                  <c:v>-78</c:v>
                </c:pt>
                <c:pt idx="99">
                  <c:v>-78</c:v>
                </c:pt>
                <c:pt idx="100">
                  <c:v>-64</c:v>
                </c:pt>
                <c:pt idx="101">
                  <c:v>-42</c:v>
                </c:pt>
                <c:pt idx="102">
                  <c:v>-11</c:v>
                </c:pt>
                <c:pt idx="103">
                  <c:v>14</c:v>
                </c:pt>
                <c:pt idx="104">
                  <c:v>34</c:v>
                </c:pt>
                <c:pt idx="105">
                  <c:v>49</c:v>
                </c:pt>
                <c:pt idx="106">
                  <c:v>56</c:v>
                </c:pt>
                <c:pt idx="107">
                  <c:v>56</c:v>
                </c:pt>
                <c:pt idx="108">
                  <c:v>56</c:v>
                </c:pt>
                <c:pt idx="109">
                  <c:v>53</c:v>
                </c:pt>
                <c:pt idx="110">
                  <c:v>55</c:v>
                </c:pt>
                <c:pt idx="111">
                  <c:v>58</c:v>
                </c:pt>
                <c:pt idx="112">
                  <c:v>67</c:v>
                </c:pt>
                <c:pt idx="113">
                  <c:v>78</c:v>
                </c:pt>
                <c:pt idx="114">
                  <c:v>91</c:v>
                </c:pt>
                <c:pt idx="115">
                  <c:v>94</c:v>
                </c:pt>
                <c:pt idx="116">
                  <c:v>92</c:v>
                </c:pt>
                <c:pt idx="117">
                  <c:v>82</c:v>
                </c:pt>
                <c:pt idx="118">
                  <c:v>65</c:v>
                </c:pt>
                <c:pt idx="119">
                  <c:v>41</c:v>
                </c:pt>
              </c:numCache>
            </c:numRef>
          </c:val>
        </c:ser>
        <c:ser>
          <c:idx val="6"/>
          <c:order val="6"/>
          <c:tx>
            <c:strRef>
              <c:f>Апука!$I$2</c:f>
              <c:strCache>
                <c:ptCount val="1"/>
                <c:pt idx="0">
                  <c:v>Критерий затопления</c:v>
                </c:pt>
              </c:strCache>
            </c:strRef>
          </c:tx>
          <c:spPr>
            <a:ln>
              <a:solidFill>
                <a:prstClr val="black"/>
              </a:solidFill>
            </a:ln>
          </c:spPr>
          <c:marker>
            <c:symbol val="none"/>
          </c:marker>
          <c:val>
            <c:numRef>
              <c:f>Апука!$I$3:$I$122</c:f>
              <c:numCache>
                <c:formatCode>General</c:formatCode>
                <c:ptCount val="120"/>
                <c:pt idx="0">
                  <c:v>160</c:v>
                </c:pt>
                <c:pt idx="1">
                  <c:v>160</c:v>
                </c:pt>
                <c:pt idx="2">
                  <c:v>160</c:v>
                </c:pt>
                <c:pt idx="3">
                  <c:v>160</c:v>
                </c:pt>
                <c:pt idx="4">
                  <c:v>160</c:v>
                </c:pt>
                <c:pt idx="5">
                  <c:v>160</c:v>
                </c:pt>
                <c:pt idx="6">
                  <c:v>160</c:v>
                </c:pt>
                <c:pt idx="7">
                  <c:v>160</c:v>
                </c:pt>
                <c:pt idx="8">
                  <c:v>160</c:v>
                </c:pt>
                <c:pt idx="9">
                  <c:v>160</c:v>
                </c:pt>
                <c:pt idx="10">
                  <c:v>160</c:v>
                </c:pt>
                <c:pt idx="11">
                  <c:v>160</c:v>
                </c:pt>
                <c:pt idx="12">
                  <c:v>160</c:v>
                </c:pt>
                <c:pt idx="13">
                  <c:v>160</c:v>
                </c:pt>
                <c:pt idx="14">
                  <c:v>160</c:v>
                </c:pt>
                <c:pt idx="15">
                  <c:v>160</c:v>
                </c:pt>
                <c:pt idx="16">
                  <c:v>160</c:v>
                </c:pt>
                <c:pt idx="17">
                  <c:v>160</c:v>
                </c:pt>
                <c:pt idx="18">
                  <c:v>160</c:v>
                </c:pt>
                <c:pt idx="19">
                  <c:v>160</c:v>
                </c:pt>
                <c:pt idx="20">
                  <c:v>160</c:v>
                </c:pt>
                <c:pt idx="21">
                  <c:v>160</c:v>
                </c:pt>
                <c:pt idx="22">
                  <c:v>160</c:v>
                </c:pt>
                <c:pt idx="23">
                  <c:v>160</c:v>
                </c:pt>
                <c:pt idx="24">
                  <c:v>160</c:v>
                </c:pt>
                <c:pt idx="25">
                  <c:v>160</c:v>
                </c:pt>
                <c:pt idx="26">
                  <c:v>160</c:v>
                </c:pt>
                <c:pt idx="27">
                  <c:v>160</c:v>
                </c:pt>
                <c:pt idx="28">
                  <c:v>160</c:v>
                </c:pt>
                <c:pt idx="29">
                  <c:v>160</c:v>
                </c:pt>
                <c:pt idx="30">
                  <c:v>160</c:v>
                </c:pt>
                <c:pt idx="31">
                  <c:v>160</c:v>
                </c:pt>
                <c:pt idx="32">
                  <c:v>160</c:v>
                </c:pt>
                <c:pt idx="33">
                  <c:v>160</c:v>
                </c:pt>
                <c:pt idx="34">
                  <c:v>160</c:v>
                </c:pt>
                <c:pt idx="35">
                  <c:v>160</c:v>
                </c:pt>
                <c:pt idx="36">
                  <c:v>160</c:v>
                </c:pt>
                <c:pt idx="37">
                  <c:v>160</c:v>
                </c:pt>
                <c:pt idx="38">
                  <c:v>160</c:v>
                </c:pt>
                <c:pt idx="39">
                  <c:v>160</c:v>
                </c:pt>
                <c:pt idx="40">
                  <c:v>160</c:v>
                </c:pt>
                <c:pt idx="41">
                  <c:v>160</c:v>
                </c:pt>
                <c:pt idx="42">
                  <c:v>160</c:v>
                </c:pt>
                <c:pt idx="43">
                  <c:v>160</c:v>
                </c:pt>
                <c:pt idx="44">
                  <c:v>160</c:v>
                </c:pt>
                <c:pt idx="45">
                  <c:v>160</c:v>
                </c:pt>
                <c:pt idx="46">
                  <c:v>160</c:v>
                </c:pt>
                <c:pt idx="47">
                  <c:v>160</c:v>
                </c:pt>
                <c:pt idx="48">
                  <c:v>160</c:v>
                </c:pt>
                <c:pt idx="49">
                  <c:v>160</c:v>
                </c:pt>
                <c:pt idx="50">
                  <c:v>160</c:v>
                </c:pt>
                <c:pt idx="51">
                  <c:v>160</c:v>
                </c:pt>
                <c:pt idx="52">
                  <c:v>160</c:v>
                </c:pt>
                <c:pt idx="53">
                  <c:v>160</c:v>
                </c:pt>
                <c:pt idx="54">
                  <c:v>160</c:v>
                </c:pt>
                <c:pt idx="55">
                  <c:v>160</c:v>
                </c:pt>
                <c:pt idx="56">
                  <c:v>160</c:v>
                </c:pt>
                <c:pt idx="57">
                  <c:v>160</c:v>
                </c:pt>
                <c:pt idx="58">
                  <c:v>160</c:v>
                </c:pt>
                <c:pt idx="59">
                  <c:v>160</c:v>
                </c:pt>
                <c:pt idx="60">
                  <c:v>160</c:v>
                </c:pt>
                <c:pt idx="61">
                  <c:v>160</c:v>
                </c:pt>
                <c:pt idx="62">
                  <c:v>160</c:v>
                </c:pt>
                <c:pt idx="63">
                  <c:v>160</c:v>
                </c:pt>
                <c:pt idx="64">
                  <c:v>160</c:v>
                </c:pt>
                <c:pt idx="65">
                  <c:v>160</c:v>
                </c:pt>
                <c:pt idx="66">
                  <c:v>160</c:v>
                </c:pt>
                <c:pt idx="67">
                  <c:v>160</c:v>
                </c:pt>
                <c:pt idx="68">
                  <c:v>160</c:v>
                </c:pt>
                <c:pt idx="69">
                  <c:v>160</c:v>
                </c:pt>
                <c:pt idx="70">
                  <c:v>160</c:v>
                </c:pt>
                <c:pt idx="71">
                  <c:v>160</c:v>
                </c:pt>
                <c:pt idx="72">
                  <c:v>160</c:v>
                </c:pt>
                <c:pt idx="73">
                  <c:v>160</c:v>
                </c:pt>
                <c:pt idx="74">
                  <c:v>160</c:v>
                </c:pt>
                <c:pt idx="75">
                  <c:v>160</c:v>
                </c:pt>
                <c:pt idx="76">
                  <c:v>160</c:v>
                </c:pt>
                <c:pt idx="77">
                  <c:v>160</c:v>
                </c:pt>
                <c:pt idx="78">
                  <c:v>160</c:v>
                </c:pt>
                <c:pt idx="79">
                  <c:v>160</c:v>
                </c:pt>
                <c:pt idx="80">
                  <c:v>160</c:v>
                </c:pt>
                <c:pt idx="81">
                  <c:v>160</c:v>
                </c:pt>
                <c:pt idx="82">
                  <c:v>160</c:v>
                </c:pt>
                <c:pt idx="83">
                  <c:v>160</c:v>
                </c:pt>
                <c:pt idx="84">
                  <c:v>160</c:v>
                </c:pt>
                <c:pt idx="85">
                  <c:v>160</c:v>
                </c:pt>
                <c:pt idx="86">
                  <c:v>160</c:v>
                </c:pt>
                <c:pt idx="87">
                  <c:v>160</c:v>
                </c:pt>
                <c:pt idx="88">
                  <c:v>160</c:v>
                </c:pt>
                <c:pt idx="89">
                  <c:v>160</c:v>
                </c:pt>
                <c:pt idx="90">
                  <c:v>160</c:v>
                </c:pt>
                <c:pt idx="91">
                  <c:v>160</c:v>
                </c:pt>
                <c:pt idx="92">
                  <c:v>160</c:v>
                </c:pt>
                <c:pt idx="93">
                  <c:v>160</c:v>
                </c:pt>
                <c:pt idx="94">
                  <c:v>160</c:v>
                </c:pt>
                <c:pt idx="95">
                  <c:v>160</c:v>
                </c:pt>
                <c:pt idx="96">
                  <c:v>160</c:v>
                </c:pt>
                <c:pt idx="97">
                  <c:v>160</c:v>
                </c:pt>
                <c:pt idx="98">
                  <c:v>160</c:v>
                </c:pt>
                <c:pt idx="99">
                  <c:v>160</c:v>
                </c:pt>
                <c:pt idx="100">
                  <c:v>160</c:v>
                </c:pt>
                <c:pt idx="101">
                  <c:v>160</c:v>
                </c:pt>
                <c:pt idx="102">
                  <c:v>160</c:v>
                </c:pt>
                <c:pt idx="103">
                  <c:v>160</c:v>
                </c:pt>
                <c:pt idx="104">
                  <c:v>160</c:v>
                </c:pt>
                <c:pt idx="105">
                  <c:v>160</c:v>
                </c:pt>
                <c:pt idx="106">
                  <c:v>160</c:v>
                </c:pt>
                <c:pt idx="107">
                  <c:v>160</c:v>
                </c:pt>
                <c:pt idx="108">
                  <c:v>160</c:v>
                </c:pt>
                <c:pt idx="109">
                  <c:v>160</c:v>
                </c:pt>
                <c:pt idx="110">
                  <c:v>160</c:v>
                </c:pt>
                <c:pt idx="111">
                  <c:v>160</c:v>
                </c:pt>
                <c:pt idx="112">
                  <c:v>160</c:v>
                </c:pt>
                <c:pt idx="113">
                  <c:v>160</c:v>
                </c:pt>
                <c:pt idx="114">
                  <c:v>160</c:v>
                </c:pt>
                <c:pt idx="115">
                  <c:v>160</c:v>
                </c:pt>
                <c:pt idx="116">
                  <c:v>160</c:v>
                </c:pt>
                <c:pt idx="117">
                  <c:v>160</c:v>
                </c:pt>
                <c:pt idx="118">
                  <c:v>160</c:v>
                </c:pt>
                <c:pt idx="119">
                  <c:v>160</c:v>
                </c:pt>
              </c:numCache>
            </c:numRef>
          </c:val>
        </c:ser>
        <c:marker val="1"/>
        <c:axId val="70729088"/>
        <c:axId val="70743168"/>
      </c:lineChart>
      <c:catAx>
        <c:axId val="70729088"/>
        <c:scaling>
          <c:orientation val="minMax"/>
        </c:scaling>
        <c:axPos val="b"/>
        <c:tickLblPos val="none"/>
        <c:crossAx val="70743168"/>
        <c:crossesAt val="-100"/>
        <c:auto val="1"/>
        <c:lblAlgn val="ctr"/>
        <c:lblOffset val="100"/>
        <c:tickMarkSkip val="24"/>
      </c:catAx>
      <c:valAx>
        <c:axId val="70743168"/>
        <c:scaling>
          <c:orientation val="minMax"/>
        </c:scaling>
        <c:axPos val="l"/>
        <c:majorGridlines/>
        <c:numFmt formatCode="General" sourceLinked="1"/>
        <c:tickLblPos val="nextTo"/>
        <c:crossAx val="70729088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2.2722222222222241E-2"/>
          <c:y val="0.77040008887777922"/>
          <c:w val="0.93233333333333335"/>
          <c:h val="0.22925786023775135"/>
        </c:manualLayout>
      </c:layout>
    </c:legend>
    <c:plotVisOnly val="1"/>
  </c:chart>
  <c:spPr>
    <a:ln>
      <a:noFill/>
    </a:ln>
  </c:sp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strRef>
              <c:f>Корф!$C$3</c:f>
              <c:strCache>
                <c:ptCount val="1"/>
                <c:pt idx="0">
                  <c:v>Прогноз от 00 час 13.12</c:v>
                </c:pt>
              </c:strCache>
            </c:strRef>
          </c:tx>
          <c:marker>
            <c:symbol val="none"/>
          </c:marker>
          <c:val>
            <c:numRef>
              <c:f>Корф!$C$4:$C$99</c:f>
              <c:numCache>
                <c:formatCode>General</c:formatCode>
                <c:ptCount val="96"/>
                <c:pt idx="0">
                  <c:v>-14</c:v>
                </c:pt>
                <c:pt idx="1">
                  <c:v>2</c:v>
                </c:pt>
                <c:pt idx="2">
                  <c:v>16</c:v>
                </c:pt>
                <c:pt idx="3">
                  <c:v>23</c:v>
                </c:pt>
                <c:pt idx="4">
                  <c:v>27</c:v>
                </c:pt>
                <c:pt idx="5">
                  <c:v>28</c:v>
                </c:pt>
                <c:pt idx="6">
                  <c:v>30</c:v>
                </c:pt>
                <c:pt idx="7">
                  <c:v>32</c:v>
                </c:pt>
                <c:pt idx="8">
                  <c:v>35</c:v>
                </c:pt>
                <c:pt idx="9">
                  <c:v>42</c:v>
                </c:pt>
                <c:pt idx="10">
                  <c:v>53</c:v>
                </c:pt>
                <c:pt idx="11">
                  <c:v>63</c:v>
                </c:pt>
                <c:pt idx="12">
                  <c:v>70</c:v>
                </c:pt>
                <c:pt idx="13">
                  <c:v>75</c:v>
                </c:pt>
                <c:pt idx="14">
                  <c:v>74</c:v>
                </c:pt>
                <c:pt idx="15">
                  <c:v>65</c:v>
                </c:pt>
                <c:pt idx="16">
                  <c:v>51</c:v>
                </c:pt>
                <c:pt idx="17">
                  <c:v>29</c:v>
                </c:pt>
                <c:pt idx="18">
                  <c:v>10</c:v>
                </c:pt>
                <c:pt idx="19">
                  <c:v>-11</c:v>
                </c:pt>
                <c:pt idx="20">
                  <c:v>-26</c:v>
                </c:pt>
                <c:pt idx="21">
                  <c:v>-34</c:v>
                </c:pt>
                <c:pt idx="22">
                  <c:v>-33</c:v>
                </c:pt>
                <c:pt idx="23">
                  <c:v>-22</c:v>
                </c:pt>
                <c:pt idx="24">
                  <c:v>-5</c:v>
                </c:pt>
                <c:pt idx="25">
                  <c:v>18</c:v>
                </c:pt>
                <c:pt idx="26">
                  <c:v>42</c:v>
                </c:pt>
                <c:pt idx="27">
                  <c:v>63</c:v>
                </c:pt>
                <c:pt idx="28">
                  <c:v>79</c:v>
                </c:pt>
                <c:pt idx="29">
                  <c:v>90</c:v>
                </c:pt>
                <c:pt idx="30">
                  <c:v>102</c:v>
                </c:pt>
                <c:pt idx="31">
                  <c:v>104</c:v>
                </c:pt>
                <c:pt idx="32">
                  <c:v>108</c:v>
                </c:pt>
                <c:pt idx="33">
                  <c:v>111</c:v>
                </c:pt>
                <c:pt idx="34">
                  <c:v>120</c:v>
                </c:pt>
                <c:pt idx="35">
                  <c:v>129</c:v>
                </c:pt>
                <c:pt idx="36">
                  <c:v>141</c:v>
                </c:pt>
                <c:pt idx="37">
                  <c:v>146</c:v>
                </c:pt>
                <c:pt idx="38">
                  <c:v>148</c:v>
                </c:pt>
                <c:pt idx="39">
                  <c:v>142</c:v>
                </c:pt>
                <c:pt idx="40">
                  <c:v>126</c:v>
                </c:pt>
                <c:pt idx="41">
                  <c:v>102</c:v>
                </c:pt>
                <c:pt idx="42">
                  <c:v>72</c:v>
                </c:pt>
                <c:pt idx="43">
                  <c:v>43</c:v>
                </c:pt>
                <c:pt idx="44">
                  <c:v>20</c:v>
                </c:pt>
                <c:pt idx="45">
                  <c:v>1</c:v>
                </c:pt>
                <c:pt idx="46">
                  <c:v>-6</c:v>
                </c:pt>
                <c:pt idx="47">
                  <c:v>-4</c:v>
                </c:pt>
                <c:pt idx="48">
                  <c:v>7</c:v>
                </c:pt>
                <c:pt idx="49">
                  <c:v>24</c:v>
                </c:pt>
                <c:pt idx="50">
                  <c:v>44</c:v>
                </c:pt>
                <c:pt idx="51">
                  <c:v>63</c:v>
                </c:pt>
                <c:pt idx="52">
                  <c:v>81</c:v>
                </c:pt>
                <c:pt idx="53">
                  <c:v>90</c:v>
                </c:pt>
                <c:pt idx="54">
                  <c:v>91</c:v>
                </c:pt>
                <c:pt idx="55">
                  <c:v>91</c:v>
                </c:pt>
                <c:pt idx="56">
                  <c:v>88</c:v>
                </c:pt>
                <c:pt idx="57">
                  <c:v>83</c:v>
                </c:pt>
                <c:pt idx="58">
                  <c:v>82</c:v>
                </c:pt>
                <c:pt idx="59">
                  <c:v>84</c:v>
                </c:pt>
              </c:numCache>
            </c:numRef>
          </c:val>
        </c:ser>
        <c:ser>
          <c:idx val="1"/>
          <c:order val="1"/>
          <c:tx>
            <c:strRef>
              <c:f>Корф!$D$3</c:f>
              <c:strCache>
                <c:ptCount val="1"/>
                <c:pt idx="0">
                  <c:v>Прогноз от 12 час 13.12</c:v>
                </c:pt>
              </c:strCache>
            </c:strRef>
          </c:tx>
          <c:marker>
            <c:symbol val="none"/>
          </c:marker>
          <c:val>
            <c:numRef>
              <c:f>Корф!$D$4:$D$99</c:f>
              <c:numCache>
                <c:formatCode>General</c:formatCode>
                <c:ptCount val="96"/>
                <c:pt idx="12">
                  <c:v>70</c:v>
                </c:pt>
                <c:pt idx="13">
                  <c:v>73</c:v>
                </c:pt>
                <c:pt idx="14">
                  <c:v>69</c:v>
                </c:pt>
                <c:pt idx="15">
                  <c:v>54</c:v>
                </c:pt>
                <c:pt idx="16">
                  <c:v>36</c:v>
                </c:pt>
                <c:pt idx="17">
                  <c:v>13</c:v>
                </c:pt>
                <c:pt idx="18">
                  <c:v>-13</c:v>
                </c:pt>
                <c:pt idx="19">
                  <c:v>-32</c:v>
                </c:pt>
                <c:pt idx="20">
                  <c:v>-46</c:v>
                </c:pt>
                <c:pt idx="21">
                  <c:v>-49</c:v>
                </c:pt>
                <c:pt idx="22">
                  <c:v>-45</c:v>
                </c:pt>
                <c:pt idx="23">
                  <c:v>-30</c:v>
                </c:pt>
                <c:pt idx="24">
                  <c:v>-6</c:v>
                </c:pt>
                <c:pt idx="25">
                  <c:v>21</c:v>
                </c:pt>
                <c:pt idx="26">
                  <c:v>48</c:v>
                </c:pt>
                <c:pt idx="27">
                  <c:v>72</c:v>
                </c:pt>
                <c:pt idx="28">
                  <c:v>92</c:v>
                </c:pt>
                <c:pt idx="29">
                  <c:v>106</c:v>
                </c:pt>
                <c:pt idx="30">
                  <c:v>125</c:v>
                </c:pt>
                <c:pt idx="31">
                  <c:v>125</c:v>
                </c:pt>
                <c:pt idx="32">
                  <c:v>127</c:v>
                </c:pt>
                <c:pt idx="33">
                  <c:v>129</c:v>
                </c:pt>
                <c:pt idx="34">
                  <c:v>133</c:v>
                </c:pt>
                <c:pt idx="35">
                  <c:v>142</c:v>
                </c:pt>
                <c:pt idx="36">
                  <c:v>151</c:v>
                </c:pt>
                <c:pt idx="37">
                  <c:v>157</c:v>
                </c:pt>
                <c:pt idx="38">
                  <c:v>158</c:v>
                </c:pt>
                <c:pt idx="39">
                  <c:v>151</c:v>
                </c:pt>
                <c:pt idx="40">
                  <c:v>134</c:v>
                </c:pt>
                <c:pt idx="41">
                  <c:v>110</c:v>
                </c:pt>
                <c:pt idx="42">
                  <c:v>81</c:v>
                </c:pt>
                <c:pt idx="43">
                  <c:v>53</c:v>
                </c:pt>
                <c:pt idx="44">
                  <c:v>30</c:v>
                </c:pt>
                <c:pt idx="45">
                  <c:v>13</c:v>
                </c:pt>
                <c:pt idx="46">
                  <c:v>5</c:v>
                </c:pt>
                <c:pt idx="47">
                  <c:v>10</c:v>
                </c:pt>
                <c:pt idx="48">
                  <c:v>22</c:v>
                </c:pt>
                <c:pt idx="49">
                  <c:v>40</c:v>
                </c:pt>
                <c:pt idx="50">
                  <c:v>61</c:v>
                </c:pt>
                <c:pt idx="51">
                  <c:v>83</c:v>
                </c:pt>
                <c:pt idx="52">
                  <c:v>103</c:v>
                </c:pt>
                <c:pt idx="53">
                  <c:v>114</c:v>
                </c:pt>
                <c:pt idx="54">
                  <c:v>122</c:v>
                </c:pt>
                <c:pt idx="55">
                  <c:v>126</c:v>
                </c:pt>
                <c:pt idx="56">
                  <c:v>125</c:v>
                </c:pt>
                <c:pt idx="57">
                  <c:v>125</c:v>
                </c:pt>
                <c:pt idx="58">
                  <c:v>126</c:v>
                </c:pt>
                <c:pt idx="59">
                  <c:v>129</c:v>
                </c:pt>
                <c:pt idx="60">
                  <c:v>133</c:v>
                </c:pt>
                <c:pt idx="61">
                  <c:v>138</c:v>
                </c:pt>
                <c:pt idx="62">
                  <c:v>142</c:v>
                </c:pt>
                <c:pt idx="63">
                  <c:v>139</c:v>
                </c:pt>
                <c:pt idx="64">
                  <c:v>129</c:v>
                </c:pt>
                <c:pt idx="65">
                  <c:v>111</c:v>
                </c:pt>
                <c:pt idx="66">
                  <c:v>84</c:v>
                </c:pt>
                <c:pt idx="67">
                  <c:v>55</c:v>
                </c:pt>
                <c:pt idx="68">
                  <c:v>24</c:v>
                </c:pt>
                <c:pt idx="69">
                  <c:v>-1</c:v>
                </c:pt>
                <c:pt idx="70">
                  <c:v>-19</c:v>
                </c:pt>
                <c:pt idx="71">
                  <c:v>-24</c:v>
                </c:pt>
              </c:numCache>
            </c:numRef>
          </c:val>
        </c:ser>
        <c:ser>
          <c:idx val="2"/>
          <c:order val="2"/>
          <c:tx>
            <c:strRef>
              <c:f>Корф!$E$3</c:f>
              <c:strCache>
                <c:ptCount val="1"/>
                <c:pt idx="0">
                  <c:v>Прогноз от 00 час 14.12</c:v>
                </c:pt>
              </c:strCache>
            </c:strRef>
          </c:tx>
          <c:marker>
            <c:symbol val="none"/>
          </c:marker>
          <c:val>
            <c:numRef>
              <c:f>Корф!$E$4:$E$99</c:f>
              <c:numCache>
                <c:formatCode>General</c:formatCode>
                <c:ptCount val="96"/>
                <c:pt idx="24">
                  <c:v>4</c:v>
                </c:pt>
                <c:pt idx="25">
                  <c:v>27</c:v>
                </c:pt>
                <c:pt idx="26">
                  <c:v>49</c:v>
                </c:pt>
                <c:pt idx="27">
                  <c:v>64</c:v>
                </c:pt>
                <c:pt idx="28">
                  <c:v>75</c:v>
                </c:pt>
                <c:pt idx="29">
                  <c:v>84</c:v>
                </c:pt>
                <c:pt idx="30">
                  <c:v>91</c:v>
                </c:pt>
                <c:pt idx="31">
                  <c:v>98</c:v>
                </c:pt>
                <c:pt idx="32">
                  <c:v>105</c:v>
                </c:pt>
                <c:pt idx="33">
                  <c:v>110</c:v>
                </c:pt>
                <c:pt idx="34">
                  <c:v>120</c:v>
                </c:pt>
                <c:pt idx="35">
                  <c:v>133</c:v>
                </c:pt>
                <c:pt idx="36">
                  <c:v>153</c:v>
                </c:pt>
                <c:pt idx="37">
                  <c:v>156</c:v>
                </c:pt>
                <c:pt idx="38">
                  <c:v>157</c:v>
                </c:pt>
                <c:pt idx="39">
                  <c:v>152</c:v>
                </c:pt>
                <c:pt idx="40">
                  <c:v>134</c:v>
                </c:pt>
                <c:pt idx="41">
                  <c:v>108</c:v>
                </c:pt>
                <c:pt idx="42">
                  <c:v>76</c:v>
                </c:pt>
                <c:pt idx="43">
                  <c:v>48</c:v>
                </c:pt>
                <c:pt idx="44">
                  <c:v>25</c:v>
                </c:pt>
                <c:pt idx="45">
                  <c:v>8</c:v>
                </c:pt>
                <c:pt idx="46">
                  <c:v>0</c:v>
                </c:pt>
                <c:pt idx="47">
                  <c:v>4</c:v>
                </c:pt>
                <c:pt idx="48">
                  <c:v>17</c:v>
                </c:pt>
                <c:pt idx="49">
                  <c:v>39</c:v>
                </c:pt>
                <c:pt idx="50">
                  <c:v>62</c:v>
                </c:pt>
                <c:pt idx="51">
                  <c:v>83</c:v>
                </c:pt>
                <c:pt idx="52">
                  <c:v>104</c:v>
                </c:pt>
                <c:pt idx="53">
                  <c:v>115</c:v>
                </c:pt>
                <c:pt idx="54">
                  <c:v>124</c:v>
                </c:pt>
                <c:pt idx="55">
                  <c:v>127</c:v>
                </c:pt>
                <c:pt idx="56">
                  <c:v>130</c:v>
                </c:pt>
                <c:pt idx="57">
                  <c:v>133</c:v>
                </c:pt>
                <c:pt idx="58">
                  <c:v>136</c:v>
                </c:pt>
                <c:pt idx="59">
                  <c:v>144</c:v>
                </c:pt>
                <c:pt idx="60">
                  <c:v>151</c:v>
                </c:pt>
                <c:pt idx="61">
                  <c:v>155</c:v>
                </c:pt>
                <c:pt idx="62">
                  <c:v>157</c:v>
                </c:pt>
                <c:pt idx="63">
                  <c:v>156</c:v>
                </c:pt>
                <c:pt idx="64">
                  <c:v>146</c:v>
                </c:pt>
                <c:pt idx="65">
                  <c:v>128</c:v>
                </c:pt>
                <c:pt idx="66">
                  <c:v>101</c:v>
                </c:pt>
                <c:pt idx="67">
                  <c:v>71</c:v>
                </c:pt>
                <c:pt idx="68">
                  <c:v>38</c:v>
                </c:pt>
                <c:pt idx="69">
                  <c:v>10</c:v>
                </c:pt>
                <c:pt idx="70">
                  <c:v>-8</c:v>
                </c:pt>
                <c:pt idx="71">
                  <c:v>-15</c:v>
                </c:pt>
                <c:pt idx="72">
                  <c:v>-15</c:v>
                </c:pt>
                <c:pt idx="73">
                  <c:v>-2</c:v>
                </c:pt>
                <c:pt idx="74">
                  <c:v>18</c:v>
                </c:pt>
                <c:pt idx="75">
                  <c:v>42</c:v>
                </c:pt>
                <c:pt idx="76">
                  <c:v>65</c:v>
                </c:pt>
                <c:pt idx="77">
                  <c:v>82</c:v>
                </c:pt>
                <c:pt idx="78">
                  <c:v>92</c:v>
                </c:pt>
                <c:pt idx="79">
                  <c:v>91</c:v>
                </c:pt>
                <c:pt idx="80">
                  <c:v>87</c:v>
                </c:pt>
                <c:pt idx="81">
                  <c:v>79</c:v>
                </c:pt>
                <c:pt idx="82">
                  <c:v>73</c:v>
                </c:pt>
                <c:pt idx="83">
                  <c:v>69</c:v>
                </c:pt>
              </c:numCache>
            </c:numRef>
          </c:val>
        </c:ser>
        <c:ser>
          <c:idx val="3"/>
          <c:order val="3"/>
          <c:tx>
            <c:strRef>
              <c:f>Корф!$F$3</c:f>
              <c:strCache>
                <c:ptCount val="1"/>
                <c:pt idx="0">
                  <c:v>Прогноз от 12 час 14.12</c:v>
                </c:pt>
              </c:strCache>
            </c:strRef>
          </c:tx>
          <c:marker>
            <c:symbol val="none"/>
          </c:marker>
          <c:val>
            <c:numRef>
              <c:f>Корф!$F$4:$F$99</c:f>
              <c:numCache>
                <c:formatCode>General</c:formatCode>
                <c:ptCount val="96"/>
                <c:pt idx="36">
                  <c:v>158</c:v>
                </c:pt>
                <c:pt idx="37">
                  <c:v>162</c:v>
                </c:pt>
                <c:pt idx="38">
                  <c:v>162</c:v>
                </c:pt>
                <c:pt idx="39">
                  <c:v>155</c:v>
                </c:pt>
                <c:pt idx="40">
                  <c:v>139</c:v>
                </c:pt>
                <c:pt idx="41">
                  <c:v>118</c:v>
                </c:pt>
                <c:pt idx="42">
                  <c:v>90</c:v>
                </c:pt>
                <c:pt idx="43">
                  <c:v>61</c:v>
                </c:pt>
                <c:pt idx="44">
                  <c:v>36</c:v>
                </c:pt>
                <c:pt idx="45">
                  <c:v>17</c:v>
                </c:pt>
                <c:pt idx="46">
                  <c:v>10</c:v>
                </c:pt>
                <c:pt idx="47">
                  <c:v>14</c:v>
                </c:pt>
                <c:pt idx="48">
                  <c:v>26</c:v>
                </c:pt>
                <c:pt idx="49">
                  <c:v>44</c:v>
                </c:pt>
                <c:pt idx="50">
                  <c:v>65</c:v>
                </c:pt>
                <c:pt idx="51">
                  <c:v>87</c:v>
                </c:pt>
                <c:pt idx="52">
                  <c:v>104</c:v>
                </c:pt>
                <c:pt idx="53">
                  <c:v>113</c:v>
                </c:pt>
                <c:pt idx="54">
                  <c:v>117</c:v>
                </c:pt>
                <c:pt idx="55">
                  <c:v>126</c:v>
                </c:pt>
                <c:pt idx="56">
                  <c:v>131</c:v>
                </c:pt>
                <c:pt idx="57">
                  <c:v>136</c:v>
                </c:pt>
                <c:pt idx="58">
                  <c:v>146</c:v>
                </c:pt>
                <c:pt idx="59">
                  <c:v>158</c:v>
                </c:pt>
                <c:pt idx="60">
                  <c:v>175</c:v>
                </c:pt>
                <c:pt idx="61">
                  <c:v>176</c:v>
                </c:pt>
                <c:pt idx="62">
                  <c:v>176</c:v>
                </c:pt>
                <c:pt idx="63">
                  <c:v>171</c:v>
                </c:pt>
                <c:pt idx="64">
                  <c:v>155</c:v>
                </c:pt>
                <c:pt idx="65">
                  <c:v>132</c:v>
                </c:pt>
                <c:pt idx="66">
                  <c:v>98</c:v>
                </c:pt>
                <c:pt idx="67">
                  <c:v>67</c:v>
                </c:pt>
                <c:pt idx="68">
                  <c:v>35</c:v>
                </c:pt>
                <c:pt idx="69">
                  <c:v>7</c:v>
                </c:pt>
                <c:pt idx="70">
                  <c:v>-10</c:v>
                </c:pt>
                <c:pt idx="71">
                  <c:v>-15</c:v>
                </c:pt>
                <c:pt idx="72">
                  <c:v>-14</c:v>
                </c:pt>
                <c:pt idx="73">
                  <c:v>0</c:v>
                </c:pt>
                <c:pt idx="74">
                  <c:v>21</c:v>
                </c:pt>
                <c:pt idx="75">
                  <c:v>46</c:v>
                </c:pt>
                <c:pt idx="76">
                  <c:v>67</c:v>
                </c:pt>
                <c:pt idx="77">
                  <c:v>86</c:v>
                </c:pt>
                <c:pt idx="78">
                  <c:v>96</c:v>
                </c:pt>
                <c:pt idx="79">
                  <c:v>94</c:v>
                </c:pt>
                <c:pt idx="80">
                  <c:v>89</c:v>
                </c:pt>
                <c:pt idx="81">
                  <c:v>82</c:v>
                </c:pt>
                <c:pt idx="82">
                  <c:v>74</c:v>
                </c:pt>
                <c:pt idx="83">
                  <c:v>70</c:v>
                </c:pt>
                <c:pt idx="84">
                  <c:v>61</c:v>
                </c:pt>
                <c:pt idx="85">
                  <c:v>71</c:v>
                </c:pt>
                <c:pt idx="86">
                  <c:v>81</c:v>
                </c:pt>
                <c:pt idx="87">
                  <c:v>90</c:v>
                </c:pt>
                <c:pt idx="88">
                  <c:v>91</c:v>
                </c:pt>
                <c:pt idx="89">
                  <c:v>81</c:v>
                </c:pt>
                <c:pt idx="90">
                  <c:v>66</c:v>
                </c:pt>
                <c:pt idx="91">
                  <c:v>41</c:v>
                </c:pt>
                <c:pt idx="92">
                  <c:v>13</c:v>
                </c:pt>
                <c:pt idx="93">
                  <c:v>-16</c:v>
                </c:pt>
                <c:pt idx="94">
                  <c:v>-37</c:v>
                </c:pt>
                <c:pt idx="95">
                  <c:v>-51</c:v>
                </c:pt>
              </c:numCache>
            </c:numRef>
          </c:val>
        </c:ser>
        <c:ser>
          <c:idx val="4"/>
          <c:order val="4"/>
          <c:tx>
            <c:strRef>
              <c:f>Корф!$G$3</c:f>
              <c:strCache>
                <c:ptCount val="1"/>
                <c:pt idx="0">
                  <c:v>Критерий затопления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Корф!$G$4:$G$99</c:f>
              <c:numCache>
                <c:formatCode>General</c:formatCode>
                <c:ptCount val="96"/>
                <c:pt idx="0">
                  <c:v>180</c:v>
                </c:pt>
                <c:pt idx="1">
                  <c:v>180</c:v>
                </c:pt>
                <c:pt idx="2">
                  <c:v>180</c:v>
                </c:pt>
                <c:pt idx="3">
                  <c:v>180</c:v>
                </c:pt>
                <c:pt idx="4">
                  <c:v>180</c:v>
                </c:pt>
                <c:pt idx="5">
                  <c:v>180</c:v>
                </c:pt>
                <c:pt idx="6">
                  <c:v>180</c:v>
                </c:pt>
                <c:pt idx="7">
                  <c:v>180</c:v>
                </c:pt>
                <c:pt idx="8">
                  <c:v>180</c:v>
                </c:pt>
                <c:pt idx="9">
                  <c:v>180</c:v>
                </c:pt>
                <c:pt idx="10">
                  <c:v>180</c:v>
                </c:pt>
                <c:pt idx="11">
                  <c:v>180</c:v>
                </c:pt>
                <c:pt idx="12">
                  <c:v>180</c:v>
                </c:pt>
                <c:pt idx="13">
                  <c:v>180</c:v>
                </c:pt>
                <c:pt idx="14">
                  <c:v>180</c:v>
                </c:pt>
                <c:pt idx="15">
                  <c:v>180</c:v>
                </c:pt>
                <c:pt idx="16">
                  <c:v>180</c:v>
                </c:pt>
                <c:pt idx="17">
                  <c:v>180</c:v>
                </c:pt>
                <c:pt idx="18">
                  <c:v>180</c:v>
                </c:pt>
                <c:pt idx="19">
                  <c:v>180</c:v>
                </c:pt>
                <c:pt idx="20">
                  <c:v>180</c:v>
                </c:pt>
                <c:pt idx="21">
                  <c:v>180</c:v>
                </c:pt>
                <c:pt idx="22">
                  <c:v>180</c:v>
                </c:pt>
                <c:pt idx="23">
                  <c:v>180</c:v>
                </c:pt>
                <c:pt idx="24">
                  <c:v>180</c:v>
                </c:pt>
                <c:pt idx="25">
                  <c:v>180</c:v>
                </c:pt>
                <c:pt idx="26">
                  <c:v>180</c:v>
                </c:pt>
                <c:pt idx="27">
                  <c:v>180</c:v>
                </c:pt>
                <c:pt idx="28">
                  <c:v>180</c:v>
                </c:pt>
                <c:pt idx="29">
                  <c:v>180</c:v>
                </c:pt>
                <c:pt idx="30">
                  <c:v>180</c:v>
                </c:pt>
                <c:pt idx="31">
                  <c:v>180</c:v>
                </c:pt>
                <c:pt idx="32">
                  <c:v>180</c:v>
                </c:pt>
                <c:pt idx="33">
                  <c:v>180</c:v>
                </c:pt>
                <c:pt idx="34">
                  <c:v>180</c:v>
                </c:pt>
                <c:pt idx="35">
                  <c:v>180</c:v>
                </c:pt>
                <c:pt idx="36">
                  <c:v>180</c:v>
                </c:pt>
                <c:pt idx="37">
                  <c:v>180</c:v>
                </c:pt>
                <c:pt idx="38">
                  <c:v>180</c:v>
                </c:pt>
                <c:pt idx="39">
                  <c:v>180</c:v>
                </c:pt>
                <c:pt idx="40">
                  <c:v>180</c:v>
                </c:pt>
                <c:pt idx="41">
                  <c:v>180</c:v>
                </c:pt>
                <c:pt idx="42">
                  <c:v>180</c:v>
                </c:pt>
                <c:pt idx="43">
                  <c:v>180</c:v>
                </c:pt>
                <c:pt idx="44">
                  <c:v>180</c:v>
                </c:pt>
                <c:pt idx="45">
                  <c:v>180</c:v>
                </c:pt>
                <c:pt idx="46">
                  <c:v>180</c:v>
                </c:pt>
                <c:pt idx="47">
                  <c:v>180</c:v>
                </c:pt>
                <c:pt idx="48">
                  <c:v>180</c:v>
                </c:pt>
                <c:pt idx="49">
                  <c:v>180</c:v>
                </c:pt>
                <c:pt idx="50">
                  <c:v>180</c:v>
                </c:pt>
                <c:pt idx="51">
                  <c:v>180</c:v>
                </c:pt>
                <c:pt idx="52">
                  <c:v>180</c:v>
                </c:pt>
                <c:pt idx="53">
                  <c:v>180</c:v>
                </c:pt>
                <c:pt idx="54">
                  <c:v>180</c:v>
                </c:pt>
                <c:pt idx="55">
                  <c:v>180</c:v>
                </c:pt>
                <c:pt idx="56">
                  <c:v>180</c:v>
                </c:pt>
                <c:pt idx="57">
                  <c:v>180</c:v>
                </c:pt>
                <c:pt idx="58">
                  <c:v>180</c:v>
                </c:pt>
                <c:pt idx="59">
                  <c:v>180</c:v>
                </c:pt>
                <c:pt idx="60">
                  <c:v>180</c:v>
                </c:pt>
                <c:pt idx="61">
                  <c:v>180</c:v>
                </c:pt>
                <c:pt idx="62">
                  <c:v>180</c:v>
                </c:pt>
                <c:pt idx="63">
                  <c:v>180</c:v>
                </c:pt>
                <c:pt idx="64">
                  <c:v>180</c:v>
                </c:pt>
                <c:pt idx="65">
                  <c:v>180</c:v>
                </c:pt>
                <c:pt idx="66">
                  <c:v>180</c:v>
                </c:pt>
                <c:pt idx="67">
                  <c:v>180</c:v>
                </c:pt>
                <c:pt idx="68">
                  <c:v>180</c:v>
                </c:pt>
                <c:pt idx="69">
                  <c:v>180</c:v>
                </c:pt>
                <c:pt idx="70">
                  <c:v>180</c:v>
                </c:pt>
                <c:pt idx="71">
                  <c:v>180</c:v>
                </c:pt>
                <c:pt idx="72">
                  <c:v>180</c:v>
                </c:pt>
                <c:pt idx="73">
                  <c:v>180</c:v>
                </c:pt>
                <c:pt idx="74">
                  <c:v>180</c:v>
                </c:pt>
                <c:pt idx="75">
                  <c:v>180</c:v>
                </c:pt>
                <c:pt idx="76">
                  <c:v>180</c:v>
                </c:pt>
                <c:pt idx="77">
                  <c:v>180</c:v>
                </c:pt>
                <c:pt idx="78">
                  <c:v>180</c:v>
                </c:pt>
                <c:pt idx="79">
                  <c:v>180</c:v>
                </c:pt>
                <c:pt idx="80">
                  <c:v>180</c:v>
                </c:pt>
                <c:pt idx="81">
                  <c:v>180</c:v>
                </c:pt>
                <c:pt idx="82">
                  <c:v>180</c:v>
                </c:pt>
                <c:pt idx="83">
                  <c:v>180</c:v>
                </c:pt>
                <c:pt idx="84">
                  <c:v>180</c:v>
                </c:pt>
                <c:pt idx="85">
                  <c:v>180</c:v>
                </c:pt>
                <c:pt idx="86">
                  <c:v>180</c:v>
                </c:pt>
                <c:pt idx="87">
                  <c:v>180</c:v>
                </c:pt>
                <c:pt idx="88">
                  <c:v>180</c:v>
                </c:pt>
                <c:pt idx="89">
                  <c:v>180</c:v>
                </c:pt>
                <c:pt idx="90">
                  <c:v>180</c:v>
                </c:pt>
                <c:pt idx="91">
                  <c:v>180</c:v>
                </c:pt>
                <c:pt idx="92">
                  <c:v>180</c:v>
                </c:pt>
                <c:pt idx="93">
                  <c:v>180</c:v>
                </c:pt>
                <c:pt idx="94">
                  <c:v>180</c:v>
                </c:pt>
                <c:pt idx="95">
                  <c:v>180</c:v>
                </c:pt>
              </c:numCache>
            </c:numRef>
          </c:val>
        </c:ser>
        <c:marker val="1"/>
        <c:axId val="70800896"/>
        <c:axId val="70802432"/>
      </c:lineChart>
      <c:catAx>
        <c:axId val="70800896"/>
        <c:scaling>
          <c:orientation val="minMax"/>
        </c:scaling>
        <c:axPos val="b"/>
        <c:tickLblPos val="none"/>
        <c:crossAx val="70802432"/>
        <c:crossesAt val="-100"/>
        <c:auto val="1"/>
        <c:lblAlgn val="ctr"/>
        <c:lblOffset val="100"/>
        <c:tickMarkSkip val="24"/>
      </c:catAx>
      <c:valAx>
        <c:axId val="70802432"/>
        <c:scaling>
          <c:orientation val="minMax"/>
        </c:scaling>
        <c:axPos val="l"/>
        <c:majorGridlines/>
        <c:numFmt formatCode="General" sourceLinked="1"/>
        <c:tickLblPos val="nextTo"/>
        <c:crossAx val="7080089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6.4194444444444776E-2"/>
          <c:y val="0.81932854045418513"/>
          <c:w val="0.88549999999999951"/>
          <c:h val="0.15748305374871621"/>
        </c:manualLayout>
      </c:layout>
    </c:legend>
    <c:plotVisOnly val="1"/>
  </c:chart>
  <c:spPr>
    <a:ln>
      <a:noFill/>
    </a:ln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0.21875</cdr:x>
      <cdr:y>0.76899</cdr:y>
    </cdr:from>
    <cdr:to>
      <cdr:x>0.32292</cdr:x>
      <cdr:y>0.86076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25" y="2314575"/>
          <a:ext cx="47625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11.11</a:t>
          </a:r>
        </a:p>
      </cdr:txBody>
    </cdr:sp>
  </cdr:relSizeAnchor>
  <cdr:relSizeAnchor xmlns:cdr="http://schemas.openxmlformats.org/drawingml/2006/chartDrawing">
    <cdr:from>
      <cdr:x>0.45</cdr:x>
      <cdr:y>0.76899</cdr:y>
    </cdr:from>
    <cdr:to>
      <cdr:x>0.55</cdr:x>
      <cdr:y>0.85127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57400" y="2314575"/>
          <a:ext cx="4572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12.11</a:t>
          </a:r>
        </a:p>
      </cdr:txBody>
    </cdr:sp>
  </cdr:relSizeAnchor>
  <cdr:relSizeAnchor xmlns:cdr="http://schemas.openxmlformats.org/drawingml/2006/chartDrawing">
    <cdr:from>
      <cdr:x>0.70417</cdr:x>
      <cdr:y>0.77532</cdr:y>
    </cdr:from>
    <cdr:to>
      <cdr:x>0.8125</cdr:x>
      <cdr:y>0.86392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19451" y="2333624"/>
          <a:ext cx="495300" cy="266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13.11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>
          <a:off x="-7286625" y="-342900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0.4875</cdr:x>
      <cdr:y>0.18987</cdr:y>
    </cdr:from>
    <cdr:to>
      <cdr:x>0.575</cdr:x>
      <cdr:y>0.3038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2228850" y="571500"/>
          <a:ext cx="400050" cy="3429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0.18333</cdr:x>
      <cdr:y>0.64146</cdr:y>
    </cdr:from>
    <cdr:to>
      <cdr:x>0.28958</cdr:x>
      <cdr:y>0.77651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0061" y="1368152"/>
          <a:ext cx="38254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25.11</a:t>
          </a:r>
        </a:p>
      </cdr:txBody>
    </cdr:sp>
  </cdr:relSizeAnchor>
  <cdr:relSizeAnchor xmlns:cdr="http://schemas.openxmlformats.org/drawingml/2006/chartDrawing">
    <cdr:from>
      <cdr:x>0.5</cdr:x>
      <cdr:y>0.64146</cdr:y>
    </cdr:from>
    <cdr:to>
      <cdr:x>0.59583</cdr:x>
      <cdr:y>0.73173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00200" y="1368152"/>
          <a:ext cx="345027" cy="192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26.11</a:t>
          </a:r>
        </a:p>
      </cdr:txBody>
    </cdr:sp>
  </cdr:relSizeAnchor>
  <cdr:relSizeAnchor xmlns:cdr="http://schemas.openxmlformats.org/drawingml/2006/chartDrawing">
    <cdr:from>
      <cdr:x>0.8</cdr:x>
      <cdr:y>0.64146</cdr:y>
    </cdr:from>
    <cdr:to>
      <cdr:x>0.90209</cdr:x>
      <cdr:y>0.73174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0" y="1368152"/>
          <a:ext cx="367565" cy="192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27.11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0.27689</cdr:x>
      <cdr:y>0.76677</cdr:y>
    </cdr:from>
    <cdr:to>
      <cdr:x>0.27689</cdr:x>
      <cdr:y>0.79553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>
          <a:off x="1323975" y="2286001"/>
          <a:ext cx="0" cy="8572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0.55777</cdr:x>
      <cdr:y>0.76997</cdr:y>
    </cdr:from>
    <cdr:to>
      <cdr:x>0.55777</cdr:x>
      <cdr:y>0.79233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>
          <a:off x="2667000" y="2295526"/>
          <a:ext cx="0" cy="666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0.16135</cdr:x>
      <cdr:y>0.70288</cdr:y>
    </cdr:from>
    <cdr:to>
      <cdr:x>0.249</cdr:x>
      <cdr:y>0.78594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71525" y="2095500"/>
          <a:ext cx="419100" cy="247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17.11</a:t>
          </a:r>
        </a:p>
      </cdr:txBody>
    </cdr:sp>
  </cdr:relSizeAnchor>
  <cdr:relSizeAnchor xmlns:cdr="http://schemas.openxmlformats.org/drawingml/2006/chartDrawing">
    <cdr:from>
      <cdr:x>0.36454</cdr:x>
      <cdr:y>0.70607</cdr:y>
    </cdr:from>
    <cdr:to>
      <cdr:x>0.46016</cdr:x>
      <cdr:y>0.78914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743075" y="2105026"/>
          <a:ext cx="4572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18.11</a:t>
          </a:r>
        </a:p>
      </cdr:txBody>
    </cdr:sp>
  </cdr:relSizeAnchor>
  <cdr:relSizeAnchor xmlns:cdr="http://schemas.openxmlformats.org/drawingml/2006/chartDrawing">
    <cdr:from>
      <cdr:x>0.64741</cdr:x>
      <cdr:y>0.71246</cdr:y>
    </cdr:from>
    <cdr:to>
      <cdr:x>0.73705</cdr:x>
      <cdr:y>0.79553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095625" y="2124076"/>
          <a:ext cx="4286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19.11</a:t>
          </a:r>
        </a:p>
      </cdr:txBody>
    </cdr:sp>
  </cdr:relSizeAnchor>
  <cdr:relSizeAnchor xmlns:cdr="http://schemas.openxmlformats.org/drawingml/2006/chartDrawing">
    <cdr:from>
      <cdr:x>0.47012</cdr:x>
      <cdr:y>0.16294</cdr:y>
    </cdr:from>
    <cdr:to>
      <cdr:x>0.53785</cdr:x>
      <cdr:y>0.27796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2247900" y="485776"/>
          <a:ext cx="323850" cy="3429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0.18125</cdr:x>
      <cdr:y>0.71633</cdr:y>
    </cdr:from>
    <cdr:to>
      <cdr:x>0.28542</cdr:x>
      <cdr:y>0.7937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8675" y="2381250"/>
          <a:ext cx="4762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26.11</a:t>
          </a:r>
        </a:p>
      </cdr:txBody>
    </cdr:sp>
  </cdr:relSizeAnchor>
  <cdr:relSizeAnchor xmlns:cdr="http://schemas.openxmlformats.org/drawingml/2006/chartDrawing">
    <cdr:from>
      <cdr:x>0.47917</cdr:x>
      <cdr:y>0.7192</cdr:y>
    </cdr:from>
    <cdr:to>
      <cdr:x>0.58542</cdr:x>
      <cdr:y>0.79943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90750" y="2390775"/>
          <a:ext cx="48577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27.11</a:t>
          </a:r>
        </a:p>
      </cdr:txBody>
    </cdr:sp>
  </cdr:relSizeAnchor>
  <cdr:relSizeAnchor xmlns:cdr="http://schemas.openxmlformats.org/drawingml/2006/chartDrawing">
    <cdr:from>
      <cdr:x>0.77708</cdr:x>
      <cdr:y>0.72493</cdr:y>
    </cdr:from>
    <cdr:to>
      <cdr:x>0.87917</cdr:x>
      <cdr:y>0.80516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52825" y="2409825"/>
          <a:ext cx="466726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28.11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0.13333</cdr:x>
      <cdr:y>0.67725</cdr:y>
    </cdr:from>
    <cdr:to>
      <cdr:x>0.22292</cdr:x>
      <cdr:y>0.74603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2438400"/>
          <a:ext cx="40957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2.10</a:t>
          </a:r>
        </a:p>
      </cdr:txBody>
    </cdr:sp>
  </cdr:relSizeAnchor>
  <cdr:relSizeAnchor xmlns:cdr="http://schemas.openxmlformats.org/drawingml/2006/chartDrawing">
    <cdr:from>
      <cdr:x>0.3125</cdr:x>
      <cdr:y>0.6746</cdr:y>
    </cdr:from>
    <cdr:to>
      <cdr:x>0.39792</cdr:x>
      <cdr:y>0.75132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28750" y="2428875"/>
          <a:ext cx="390525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3.10</a:t>
          </a:r>
        </a:p>
      </cdr:txBody>
    </cdr:sp>
  </cdr:relSizeAnchor>
  <cdr:relSizeAnchor xmlns:cdr="http://schemas.openxmlformats.org/drawingml/2006/chartDrawing">
    <cdr:from>
      <cdr:x>0.48125</cdr:x>
      <cdr:y>0.6746</cdr:y>
    </cdr:from>
    <cdr:to>
      <cdr:x>0.57292</cdr:x>
      <cdr:y>0.75132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00275" y="2428875"/>
          <a:ext cx="41910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4.10</a:t>
          </a:r>
        </a:p>
      </cdr:txBody>
    </cdr:sp>
  </cdr:relSizeAnchor>
  <cdr:relSizeAnchor xmlns:cdr="http://schemas.openxmlformats.org/drawingml/2006/chartDrawing">
    <cdr:from>
      <cdr:x>0.65625</cdr:x>
      <cdr:y>0.6746</cdr:y>
    </cdr:from>
    <cdr:to>
      <cdr:x>0.74792</cdr:x>
      <cdr:y>0.74868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00375" y="2428875"/>
          <a:ext cx="4191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5.10</a:t>
          </a:r>
        </a:p>
      </cdr:txBody>
    </cdr:sp>
  </cdr:relSizeAnchor>
  <cdr:relSizeAnchor xmlns:cdr="http://schemas.openxmlformats.org/drawingml/2006/chartDrawing">
    <cdr:from>
      <cdr:x>0.825</cdr:x>
      <cdr:y>0.67725</cdr:y>
    </cdr:from>
    <cdr:to>
      <cdr:x>0.91667</cdr:x>
      <cdr:y>0.75397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771900" y="2438400"/>
          <a:ext cx="41910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6.10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0.15</cdr:x>
      <cdr:y>0.71594</cdr:y>
    </cdr:from>
    <cdr:to>
      <cdr:x>0.25625</cdr:x>
      <cdr:y>0.7942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800" y="2352675"/>
          <a:ext cx="4857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13.12</a:t>
          </a:r>
        </a:p>
      </cdr:txBody>
    </cdr:sp>
  </cdr:relSizeAnchor>
  <cdr:relSizeAnchor xmlns:cdr="http://schemas.openxmlformats.org/drawingml/2006/chartDrawing">
    <cdr:from>
      <cdr:x>0.36667</cdr:x>
      <cdr:y>0.71594</cdr:y>
    </cdr:from>
    <cdr:to>
      <cdr:x>0.46458</cdr:x>
      <cdr:y>0.7971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76400" y="2352675"/>
          <a:ext cx="44767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14.12</a:t>
          </a:r>
        </a:p>
      </cdr:txBody>
    </cdr:sp>
  </cdr:relSizeAnchor>
  <cdr:relSizeAnchor xmlns:cdr="http://schemas.openxmlformats.org/drawingml/2006/chartDrawing">
    <cdr:from>
      <cdr:x>0.58958</cdr:x>
      <cdr:y>0.71594</cdr:y>
    </cdr:from>
    <cdr:to>
      <cdr:x>0.69792</cdr:x>
      <cdr:y>0.8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695575" y="2352675"/>
          <a:ext cx="49530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15.12</a:t>
          </a:r>
        </a:p>
      </cdr:txBody>
    </cdr:sp>
  </cdr:relSizeAnchor>
  <cdr:relSizeAnchor xmlns:cdr="http://schemas.openxmlformats.org/drawingml/2006/chartDrawing">
    <cdr:from>
      <cdr:x>0.80417</cdr:x>
      <cdr:y>0.71014</cdr:y>
    </cdr:from>
    <cdr:to>
      <cdr:x>0.90208</cdr:x>
      <cdr:y>0.7913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76650" y="2333625"/>
          <a:ext cx="44767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16.12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F1B60-A935-4D91-B558-80BA1FA08196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A42F8-2D03-4249-AAF3-3DE06CD6A5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A42F8-2D03-4249-AAF3-3DE06CD6A5B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A42F8-2D03-4249-AAF3-3DE06CD6A5B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888C-490D-4C33-A4BB-21C66B64B20F}" type="datetimeFigureOut">
              <a:rPr lang="ru-RU" smtClean="0"/>
              <a:pPr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F82E0-6894-468E-AD2A-A6BCA34E3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348880"/>
            <a:ext cx="79526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mtClean="0"/>
              <a:t>РЕЗУЛЬТАТЫ ОПЕРАТИВНЫХ ИСПЫТАНИЙ АВТОМАТИЗИРОВАННОЙ СИСТЕМЫ КРАТКОСРОЧНОГО (С ЗАБЛАГОВРЕМЕННОСТЬЮ ДО 72 ЧАСОВ) ПРОГНОЗА ВОЗМОЖНОСТИ ВОЗНИКНОВЕНИЯ НАВОДНЕНИЙ, ВЫЗВАННЫХ ОПАСНЫМИ ПРИРОДНЫМИ ЯВЛЕНИЯМИ (ВЫСОКИМИ УРОВНЯМИ ВОДЫ В СОЧЕТАНИИ С ВОЛНЕНИЕМ), НА РОССИЙСКОМ ПОБЕРЕЖЬЕ ЯПОНСКОГО, ОХОТСКОГО И БЕРИНГОВА МОРЕЙ, ТИХООКЕАНСКОМ ПОБЕРЕЖЬЕ ПОЛУОСТРОВА КАМЧАТКА </a:t>
            </a:r>
            <a:endParaRPr lang="ru-RU" sz="2000" b="1"/>
          </a:p>
        </p:txBody>
      </p:sp>
      <p:sp>
        <p:nvSpPr>
          <p:cNvPr id="3" name="TextBox 2"/>
          <p:cNvSpPr txBox="1"/>
          <p:nvPr/>
        </p:nvSpPr>
        <p:spPr>
          <a:xfrm>
            <a:off x="5004048" y="1124744"/>
            <a:ext cx="3245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/>
              <a:t>Любицкий Ю.В., Вражкин А.Н.</a:t>
            </a:r>
          </a:p>
          <a:p>
            <a:r>
              <a:rPr lang="ru-RU" b="1" smtClean="0"/>
              <a:t>ФГБУ «ДВНИГМИ»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b="1" smtClean="0"/>
              <a:t>Основные характеристики системы прогноза</a:t>
            </a:r>
            <a:endParaRPr lang="ru-RU" sz="2000" b="1"/>
          </a:p>
        </p:txBody>
      </p:sp>
      <p:pic>
        <p:nvPicPr>
          <p:cNvPr id="5" name="Содержимое 4" descr="Рисунок 1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340768"/>
            <a:ext cx="3966592" cy="3816424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836712"/>
            <a:ext cx="4038600" cy="5505475"/>
          </a:xfrm>
        </p:spPr>
        <p:txBody>
          <a:bodyPr>
            <a:normAutofit fontScale="85000" lnSpcReduction="20000"/>
          </a:bodyPr>
          <a:lstStyle/>
          <a:p>
            <a:pPr marL="0" indent="179388">
              <a:buNone/>
            </a:pPr>
            <a:r>
              <a:rPr lang="ru-RU" sz="1200" b="1" smtClean="0"/>
              <a:t>Система разработана в 2021-2022 гг. в рамках темы 1.3.4 плана НИТР Росгидромета. Оперативные (производственные) испытания системы </a:t>
            </a:r>
            <a:r>
              <a:rPr lang="ru-RU" sz="1200" b="1" smtClean="0"/>
              <a:t>выполнялись </a:t>
            </a:r>
            <a:r>
              <a:rPr lang="ru-RU" sz="1200" b="1" smtClean="0"/>
              <a:t>в 2023-2024 гг.</a:t>
            </a:r>
          </a:p>
          <a:p>
            <a:pPr marL="0" indent="179388">
              <a:buNone/>
            </a:pPr>
            <a:r>
              <a:rPr lang="ru-RU" sz="1200" b="1" smtClean="0"/>
              <a:t>Система предусматривает комплексный </a:t>
            </a:r>
            <a:r>
              <a:rPr lang="ru-RU" sz="1200" b="1"/>
              <a:t>учёт ожидаемых изменений </a:t>
            </a:r>
            <a:r>
              <a:rPr lang="ru-RU" sz="1200" b="1" smtClean="0"/>
              <a:t>суммарного уровня </a:t>
            </a:r>
            <a:r>
              <a:rPr lang="ru-RU" sz="1200" b="1" smtClean="0"/>
              <a:t>моря (прилив </a:t>
            </a:r>
            <a:r>
              <a:rPr lang="ru-RU" sz="1200" b="1" smtClean="0"/>
              <a:t>плюс </a:t>
            </a:r>
            <a:r>
              <a:rPr lang="ru-RU" sz="1200" b="1"/>
              <a:t>анемобарический </a:t>
            </a:r>
            <a:r>
              <a:rPr lang="ru-RU" sz="1200" b="1" smtClean="0"/>
              <a:t>нагон) </a:t>
            </a:r>
            <a:r>
              <a:rPr lang="ru-RU" sz="1200" b="1"/>
              <a:t>и эффектов, сформированных ветровым волнением</a:t>
            </a:r>
            <a:r>
              <a:rPr lang="ru-RU" sz="1200" b="1" smtClean="0"/>
              <a:t>.</a:t>
            </a:r>
          </a:p>
          <a:p>
            <a:pPr marL="0" indent="179388">
              <a:buNone/>
            </a:pPr>
            <a:r>
              <a:rPr lang="ru-RU" sz="1200" b="1" smtClean="0"/>
              <a:t>Прилив </a:t>
            </a:r>
            <a:r>
              <a:rPr lang="ru-RU" sz="1200" b="1" smtClean="0"/>
              <a:t>в береговых пунктах предвычисляется </a:t>
            </a:r>
            <a:r>
              <a:rPr lang="ru-RU" sz="1200" b="1" smtClean="0"/>
              <a:t>по гармоническим постоянным 11 основных волн, прогнозируемые характеристики анемобарического нагона </a:t>
            </a:r>
            <a:r>
              <a:rPr lang="ru-RU" sz="1200" b="1" smtClean="0"/>
              <a:t>рассчитываются по </a:t>
            </a:r>
            <a:r>
              <a:rPr lang="ru-RU" sz="1200" b="1" smtClean="0"/>
              <a:t>двумерным г/д моделям совместной динамики воды  и льда, разработанным в ФГБУ «ДВНИГМИ», ветрового </a:t>
            </a:r>
            <a:r>
              <a:rPr lang="ru-RU" sz="1200" b="1" smtClean="0"/>
              <a:t>волнения - </a:t>
            </a:r>
            <a:r>
              <a:rPr lang="ru-RU" sz="1200" b="1" smtClean="0"/>
              <a:t>по модели </a:t>
            </a:r>
            <a:r>
              <a:rPr lang="en-US" sz="1200" b="1" smtClean="0"/>
              <a:t>WAVEWATCH III.</a:t>
            </a:r>
          </a:p>
          <a:p>
            <a:pPr marL="0" indent="179388">
              <a:buNone/>
            </a:pPr>
            <a:r>
              <a:rPr lang="ru-RU" sz="1200" b="1" smtClean="0"/>
              <a:t>Различие условий формирования наводнений в береговых пунктах определяет необходимость использования разных способов учета  ветрового волнения (волновых эффектов):</a:t>
            </a:r>
            <a:endParaRPr lang="en-US" sz="1200" b="1" smtClean="0"/>
          </a:p>
          <a:p>
            <a:pPr marL="0" indent="179388"/>
            <a:r>
              <a:rPr lang="ru-RU" sz="1200" smtClean="0"/>
              <a:t>для </a:t>
            </a:r>
            <a:r>
              <a:rPr lang="ru-RU" sz="1200"/>
              <a:t>20 пунктов, расположенных на открытых песчано-галечных </a:t>
            </a:r>
            <a:r>
              <a:rPr lang="ru-RU" sz="1200" smtClean="0"/>
              <a:t>берегах, </a:t>
            </a:r>
            <a:r>
              <a:rPr lang="ru-RU" sz="1200"/>
              <a:t>в которых отсутствуют береговые гидротехнические сооружения, по высоте и периоду волн на глубокой </a:t>
            </a:r>
            <a:r>
              <a:rPr lang="ru-RU" sz="1200" smtClean="0"/>
              <a:t>воде, уклону пляжа и дна прибрежной зоны, в </a:t>
            </a:r>
            <a:r>
              <a:rPr lang="ru-RU" sz="1200"/>
              <a:t>соответствии с </a:t>
            </a:r>
            <a:r>
              <a:rPr lang="ru-RU" sz="1200" smtClean="0"/>
              <a:t>методом Мазе рассчитывается </a:t>
            </a:r>
            <a:r>
              <a:rPr lang="ru-RU" sz="1200"/>
              <a:t>максимальная величина наката, включающая волновой нагон и волновой </a:t>
            </a:r>
            <a:r>
              <a:rPr lang="ru-RU" sz="1200" smtClean="0"/>
              <a:t>заплеск;</a:t>
            </a:r>
          </a:p>
          <a:p>
            <a:pPr marL="0" indent="179388"/>
            <a:r>
              <a:rPr lang="ru-RU" sz="1200" smtClean="0"/>
              <a:t>для </a:t>
            </a:r>
            <a:r>
              <a:rPr lang="ru-RU" sz="1200"/>
              <a:t>8 пунктов, в которых имеются причалы, пирсы и защитные </a:t>
            </a:r>
            <a:r>
              <a:rPr lang="ru-RU" sz="1200" smtClean="0"/>
              <a:t>сооружения, </a:t>
            </a:r>
            <a:r>
              <a:rPr lang="ru-RU" sz="1200" smtClean="0"/>
              <a:t>учитываются высота волн и угол их подхода к берегу;</a:t>
            </a:r>
          </a:p>
          <a:p>
            <a:pPr marL="0" indent="179388"/>
            <a:r>
              <a:rPr lang="ru-RU" sz="1200" smtClean="0"/>
              <a:t>для Петропавловска-Камчатского волновые эффекты игнорируются, анализируется только прогнозируемое значение суммарного уровня моря.</a:t>
            </a:r>
          </a:p>
          <a:p>
            <a:pPr marL="0" indent="179388">
              <a:buNone/>
            </a:pPr>
            <a:r>
              <a:rPr lang="ru-RU" sz="1200" b="1"/>
              <a:t>Индикатором возможности возникновения наводнения в </a:t>
            </a:r>
            <a:r>
              <a:rPr lang="ru-RU" sz="1200" b="1" smtClean="0"/>
              <a:t>каждом береговом </a:t>
            </a:r>
            <a:r>
              <a:rPr lang="ru-RU" sz="1200" b="1"/>
              <a:t>пункте является  формирование </a:t>
            </a:r>
            <a:r>
              <a:rPr lang="ru-RU" sz="1200" b="1" smtClean="0"/>
              <a:t>в нем сочетания значений уровня моря и характеристик ветрового волнения (или вызванных им эффектов), </a:t>
            </a:r>
            <a:r>
              <a:rPr lang="ru-RU" sz="1200" b="1" smtClean="0"/>
              <a:t>которые вызывали наводнения в данном пункте в течение многолетнего периода. </a:t>
            </a:r>
            <a:r>
              <a:rPr lang="ru-RU" sz="1200" b="1" smtClean="0"/>
              <a:t>Прогнозируется факт возможности возникновения наводнения с указанием интервала времени, когда явление ожидается. </a:t>
            </a:r>
          </a:p>
          <a:p>
            <a:pPr marL="0" indent="179388">
              <a:buNone/>
            </a:pPr>
            <a:r>
              <a:rPr lang="ru-RU" sz="1200" b="1"/>
              <a:t>Прогноз </a:t>
            </a:r>
            <a:r>
              <a:rPr lang="ru-RU" sz="1200" b="1" smtClean="0"/>
              <a:t>рассчитывается </a:t>
            </a:r>
            <a:r>
              <a:rPr lang="ru-RU" sz="1200" b="1"/>
              <a:t>два раза в сутки на вычислительных ресурсах ФГБУ «ДВНИГМИ</a:t>
            </a:r>
            <a:r>
              <a:rPr lang="ru-RU" sz="1200" b="1" smtClean="0"/>
              <a:t>». Текстовые сообщения о возможности и времени возникновения явления высылаются в пять дальневосточных УГМС по электронной почте. Протоколы расчетов размещаются на </a:t>
            </a:r>
            <a:r>
              <a:rPr lang="en-US" sz="1200" b="1" smtClean="0"/>
              <a:t>ftp-</a:t>
            </a:r>
            <a:r>
              <a:rPr lang="ru-RU" sz="1200" b="1" smtClean="0"/>
              <a:t>сервере ФГБУ «ДВНИГМИ». </a:t>
            </a:r>
            <a:endParaRPr lang="ru-RU" sz="1200" b="1"/>
          </a:p>
          <a:p>
            <a:pPr indent="-163513">
              <a:buNone/>
            </a:pPr>
            <a:r>
              <a:rPr lang="ru-RU" sz="1200" b="1"/>
              <a:t>Заблаговременность прогноза составляет 72 часа</a:t>
            </a:r>
            <a:r>
              <a:rPr lang="ru-RU" sz="1200" b="1" smtClean="0"/>
              <a:t>.</a:t>
            </a:r>
            <a:endParaRPr lang="ru-RU" sz="1200" b="1"/>
          </a:p>
          <a:p>
            <a:pPr marL="0" indent="179388"/>
            <a:endParaRPr lang="ru-RU" sz="110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764704"/>
            <a:ext cx="3654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/>
              <a:t>Схема расположения пунктов, для которых рассчитывается прогноз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5176329"/>
            <a:ext cx="432048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1 – о.Русский, 2 – б.Лазурная, 3 – Ливадия, 4 – Рудная Пристань, 5 – Пильво, 6 – Углегорск,</a:t>
            </a:r>
            <a:r>
              <a:rPr lang="ru-RU" altLang="zh-CN" sz="1100"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7 – Холмск, 8 – Невельск,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9 – Корсаков, 10 – Стародубское, 11 - Взморье, 12 -Макаров, </a:t>
            </a:r>
            <a:br>
              <a:rPr kumimoji="0" lang="ru-RU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</a:br>
            <a:r>
              <a:rPr kumimoji="0" lang="ru-RU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13 – Поронайск, 14 – Охотск, 15– Ичинский, 16 – Крутогоровский, 17 – Устьевое,18 – Октябрьский, 19 – Курильск, 20 – Буревестник, 21 – Южно-Курильск, 22 – Малокурильское, 23 – Петропавловск-Камчатский, 24 – Никольское, 25 – Ивашка, 26 – Оссора,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27 – Ильпырское, 28 – Корф, 29 – Апука</a:t>
            </a:r>
            <a:endParaRPr kumimoji="0" lang="ru-RU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smtClean="0"/>
              <a:t>В 2023-2024 гг. на российском побережье дальневосточных морей и тихоокеанском побережье Камчатки зарегистрированы 35 наводнений в 12 береговых пунктах. Прогнозами были предусмотрены 27 явлений, следовательно, предупреждённость события по факту его возникновения равна 77,1 %. </a:t>
            </a:r>
            <a:endParaRPr lang="ru-RU" sz="1400" b="1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b="1"/>
              <a:t>26 </a:t>
            </a:r>
            <a:r>
              <a:rPr lang="ru-RU" sz="1200" b="1" smtClean="0"/>
              <a:t>.01.2023 г. в Петропавловске-Камчатском </a:t>
            </a:r>
            <a:r>
              <a:rPr lang="ru-RU" sz="1200" b="1"/>
              <a:t>затопило автостоянку с находящимися на ней автомобилями. ОЯ было предусмотрено прогнозами с заблаговременностью 56, 45 и 33 часа</a:t>
            </a:r>
            <a:r>
              <a:rPr lang="ru-RU" sz="1200" b="1" smtClean="0"/>
              <a:t>.</a:t>
            </a:r>
          </a:p>
          <a:p>
            <a:pPr>
              <a:buNone/>
            </a:pPr>
            <a:endParaRPr lang="ru-RU" sz="1400"/>
          </a:p>
          <a:p>
            <a:pPr>
              <a:buNone/>
            </a:pPr>
            <a:endParaRPr lang="ru-RU" sz="1400"/>
          </a:p>
          <a:p>
            <a:pPr>
              <a:buNone/>
            </a:pPr>
            <a:endParaRPr lang="ru-RU" sz="1400"/>
          </a:p>
        </p:txBody>
      </p:sp>
      <p:sp>
        <p:nvSpPr>
          <p:cNvPr id="7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8577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b="1" smtClean="0"/>
              <a:t>12.11.2023 г. </a:t>
            </a:r>
            <a:r>
              <a:rPr lang="ru-RU" sz="1200" b="1"/>
              <a:t>в Никольском происходило заливание пирса. ОЯ было предусмотрено прогнозами с заблаговременностью 59, 46 и 34 часа.</a:t>
            </a:r>
          </a:p>
          <a:p>
            <a:pPr>
              <a:buNone/>
            </a:pPr>
            <a:endParaRPr lang="ru-RU" sz="1400"/>
          </a:p>
          <a:p>
            <a:pPr>
              <a:buNone/>
            </a:pPr>
            <a:endParaRPr lang="ru-RU" sz="140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13305" t="11364" r="27880" b="8442"/>
          <a:stretch>
            <a:fillRect/>
          </a:stretch>
        </p:blipFill>
        <p:spPr bwMode="auto">
          <a:xfrm>
            <a:off x="1043608" y="2060848"/>
            <a:ext cx="33123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5" descr="IMG-20211203-WA0002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916832"/>
            <a:ext cx="2529756" cy="2376264"/>
          </a:xfrm>
          <a:prstGeom prst="rect">
            <a:avLst/>
          </a:prstGeom>
        </p:spPr>
      </p:pic>
      <p:pic>
        <p:nvPicPr>
          <p:cNvPr id="13" name="Рисунок 12" descr="П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4077072"/>
            <a:ext cx="3024336" cy="2200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5576" y="6396335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smtClean="0"/>
              <a:t>Прогнозируемые изменения уровня моря в Петропавловске-Камчатском 25-28.01.2023 г.</a:t>
            </a:r>
            <a:endParaRPr lang="ru-RU" sz="1200" b="1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5004048" y="4365104"/>
          <a:ext cx="3779912" cy="234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692696"/>
            <a:ext cx="4038600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b="1" smtClean="0"/>
              <a:t>18.11.2023 г. в порту Корсаков вода залила причалы и вышла на территорию порта. В порту затонуло судно. ОЯ было предусмотрено прогнозами с заблаговременностью 63 и 36 часов.</a:t>
            </a:r>
            <a:endParaRPr lang="ru-RU" sz="1200" b="1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692696"/>
            <a:ext cx="403860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b="1" smtClean="0"/>
              <a:t>26.11.2023 г. в посёлке Корф затопило взлетно-посадочную полосу аэропорта. ОЯ было предусмотрено прогнозами с заблаговременностью 66, 55 и 42 часа.</a:t>
            </a:r>
          </a:p>
          <a:p>
            <a:pPr>
              <a:buNone/>
            </a:pPr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 l="12700" t="11648" r="27880" b="5398"/>
          <a:stretch>
            <a:fillRect/>
          </a:stretch>
        </p:blipFill>
        <p:spPr bwMode="auto">
          <a:xfrm>
            <a:off x="5076056" y="1628800"/>
            <a:ext cx="316835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4" cstate="print"/>
          <a:srcRect l="37481" t="43639" r="41638" b="25612"/>
          <a:stretch>
            <a:fillRect/>
          </a:stretch>
        </p:blipFill>
        <p:spPr bwMode="auto">
          <a:xfrm>
            <a:off x="323528" y="1556792"/>
            <a:ext cx="422275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/>
          <p:nvPr/>
        </p:nvGraphicFramePr>
        <p:xfrm>
          <a:off x="4932040" y="4077072"/>
          <a:ext cx="3600400" cy="213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427984" y="6211669"/>
            <a:ext cx="4716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smtClean="0"/>
              <a:t>Прогнозируемые изменения уровня воды, включающего прилив, анемобарический нагон и накат в Корфе 25–27.11.2023 г., см</a:t>
            </a:r>
            <a:endParaRPr lang="ru-RU" sz="1200" b="1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79512" y="4293096"/>
          <a:ext cx="4176464" cy="2333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1200" b="1" smtClean="0"/>
              <a:t>27-28 .11.2023 г. разрушены 800 м автомобильной дороги Усть-Большерецк – Октябрьский, проходящей по берегу моря. До 6 декабря было прекращено сообщение посёлка Октябрьский с другими населёнными пунктами Камчатского края. ОЯ было предусмотрено прогнозами с заблаговременностью 66, 54 и 42 часа.</a:t>
            </a:r>
            <a:endParaRPr lang="ru-RU" sz="1200" b="1"/>
          </a:p>
        </p:txBody>
      </p:sp>
      <p:pic>
        <p:nvPicPr>
          <p:cNvPr id="8" name="Содержимое 7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52615" t="40964" r="35246" b="20080"/>
          <a:stretch>
            <a:fillRect/>
          </a:stretch>
        </p:blipFill>
        <p:spPr bwMode="auto">
          <a:xfrm>
            <a:off x="1547664" y="1268760"/>
            <a:ext cx="193946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 l="51951" t="51807" r="23517" b="21687"/>
          <a:stretch>
            <a:fillRect/>
          </a:stretch>
        </p:blipFill>
        <p:spPr bwMode="auto">
          <a:xfrm>
            <a:off x="683568" y="3717032"/>
            <a:ext cx="3610191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648200" y="1125538"/>
          <a:ext cx="4038600" cy="2951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55976" y="41490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smtClean="0"/>
              <a:t>Прогнозируемые изменения уровня воды, включающего прилив, анемобарический нагон и накат в Октябрьском 26–28.11.2023 г., см</a:t>
            </a:r>
            <a:endParaRPr lang="ru-RU" sz="1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200" b="1" smtClean="0"/>
              <a:t>14-16.12.2023 г. подтопило поселки Апука, Ильпырский,  Оссора, Карага, Ивашка,  Корф, рыбокомбинат п.Тымлат (восточное побережье Камчатки), поселки Крутогоровский, Устьевой, Октябрьский (западное побережье Камчатки) . ОЯ было предусмотрено прогнозами с заблаговременностью 48-60 часов.</a:t>
            </a:r>
            <a:endParaRPr lang="ru-RU" sz="1200" b="1"/>
          </a:p>
        </p:txBody>
      </p:sp>
      <p:pic>
        <p:nvPicPr>
          <p:cNvPr id="5" name="Содержимое 4" descr="Рис.2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412776"/>
            <a:ext cx="2273300" cy="3045460"/>
          </a:xfrm>
          <a:prstGeom prst="rect">
            <a:avLst/>
          </a:prstGeom>
        </p:spPr>
      </p:pic>
      <p:pic>
        <p:nvPicPr>
          <p:cNvPr id="13" name="Содержимое 12" descr="Рисунок 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64088" y="1349169"/>
            <a:ext cx="2475174" cy="4661578"/>
          </a:xfrm>
        </p:spPr>
      </p:pic>
      <p:pic>
        <p:nvPicPr>
          <p:cNvPr id="6" name="Рисунок 5"/>
          <p:cNvPicPr/>
          <p:nvPr/>
        </p:nvPicPr>
        <p:blipFill>
          <a:blip r:embed="rId4" cstate="print"/>
          <a:srcRect l="13608" t="16761" r="38010" b="16193"/>
          <a:stretch>
            <a:fillRect/>
          </a:stretch>
        </p:blipFill>
        <p:spPr bwMode="auto">
          <a:xfrm>
            <a:off x="1331640" y="4509120"/>
            <a:ext cx="230425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03648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/>
              <a:t>3</a:t>
            </a:r>
            <a:endParaRPr lang="ru-RU" b="1"/>
          </a:p>
        </p:txBody>
      </p:sp>
      <p:sp>
        <p:nvSpPr>
          <p:cNvPr id="8" name="TextBox 7"/>
          <p:cNvSpPr txBox="1"/>
          <p:nvPr/>
        </p:nvSpPr>
        <p:spPr>
          <a:xfrm>
            <a:off x="1187624" y="6381328"/>
            <a:ext cx="2835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smtClean="0"/>
              <a:t>1 – Тымлат, 2 – Ильпырский, 3 - Ивашка</a:t>
            </a:r>
            <a:endParaRPr lang="ru-RU" sz="1200" b="1"/>
          </a:p>
        </p:txBody>
      </p:sp>
      <p:sp>
        <p:nvSpPr>
          <p:cNvPr id="14" name="Прямоугольник 13"/>
          <p:cNvSpPr/>
          <p:nvPr/>
        </p:nvSpPr>
        <p:spPr>
          <a:xfrm>
            <a:off x="4283968" y="6093296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smtClean="0"/>
              <a:t>Прогнозируемые изменения уровня воды, включающего прилив, анемобарический нагон и накат, на побережье Камчатки 13–16.12.2023 г. (ВСВ), см</a:t>
            </a:r>
            <a:endParaRPr lang="ru-RU" sz="1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300" b="1" smtClean="0"/>
              <a:t>Прогнозами не были предусмотрены 8 наводнений</a:t>
            </a:r>
            <a:r>
              <a:rPr lang="ru-RU" sz="1300" smtClean="0"/>
              <a:t>.</a:t>
            </a:r>
            <a:br>
              <a:rPr lang="ru-RU" sz="1300" smtClean="0"/>
            </a:br>
            <a:r>
              <a:rPr lang="ru-RU" sz="1300" b="1" smtClean="0"/>
              <a:t> Абсолютное большинство  из них (шесть), возникло в Апуке (</a:t>
            </a:r>
            <a:r>
              <a:rPr lang="ru-RU" sz="1300" b="1" smtClean="0"/>
              <a:t>северо-восточное побережье </a:t>
            </a:r>
            <a:r>
              <a:rPr lang="ru-RU" sz="1300" b="1" smtClean="0"/>
              <a:t>Камчатки) в ледовый период (январь-март), когда </a:t>
            </a:r>
            <a:r>
              <a:rPr lang="ru-RU" sz="1300" b="1" smtClean="0"/>
              <a:t>не </a:t>
            </a:r>
            <a:r>
              <a:rPr lang="ru-RU" sz="1300" b="1" smtClean="0"/>
              <a:t>удалось рассчитать характеристики волнения в береговой полынье шириной несколько </a:t>
            </a:r>
            <a:r>
              <a:rPr lang="ru-RU" sz="1300" b="1" smtClean="0"/>
              <a:t>километров, </a:t>
            </a:r>
            <a:r>
              <a:rPr lang="ru-RU" sz="1300" b="1" smtClean="0"/>
              <a:t>в которую из открытой части Берингова моря под ледяным покровом проникала зыбь</a:t>
            </a:r>
            <a:r>
              <a:rPr lang="ru-RU" sz="1300" b="1" smtClean="0"/>
              <a:t>. Наличие береговой полыньи не идентифицируется используемой прогностической ледовой моделью, шаг сетки которой составляет 10 миль.</a:t>
            </a:r>
            <a:endParaRPr lang="ru-RU" sz="1300" b="1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67544" y="1556792"/>
          <a:ext cx="3812232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572000" y="1556792"/>
          <a:ext cx="403860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6" y="4941168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smtClean="0"/>
              <a:t>Прогнозируемые изменения уровня воды, включающего прилив, анемобарический нагон и накат, в Апуке 2–6.10.2023 г. , см</a:t>
            </a:r>
            <a:endParaRPr lang="ru-RU" sz="1200" b="1"/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4797152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smtClean="0"/>
              <a:t>Прогнозируемые изменения уровня воды, включающего прилив, анемобарический нагон и накат, в Корфе 13–16.12.2024 г. , см</a:t>
            </a:r>
            <a:endParaRPr lang="ru-RU" sz="1200" b="1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688449"/>
            <a:ext cx="79928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mtClean="0"/>
              <a:t>Во время испытаний были рассчитаны прогнозы о возможности возникновения 57 наводнений, которые не были подтверждены данными наблюдений. </a:t>
            </a:r>
            <a:r>
              <a:rPr lang="ru-RU" sz="1400" b="1" smtClean="0"/>
              <a:t>Нельзя интерпретировать все эти ситуации как не оправдавшиеся прогнозы, </a:t>
            </a:r>
            <a:r>
              <a:rPr lang="ru-RU" sz="1400" b="1" smtClean="0"/>
              <a:t>поскольку регистрация наводнений выполняется визуально  и имеет субъективный характер, только в 17 из 29 пунктов, для которых выпускается прогноз, выполняются морские береговые гидрологические </a:t>
            </a:r>
            <a:r>
              <a:rPr lang="ru-RU" sz="1400" b="1" smtClean="0"/>
              <a:t>наблюдения.</a:t>
            </a:r>
            <a:endParaRPr lang="ru-RU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32048"/>
          </a:xfrm>
        </p:spPr>
        <p:txBody>
          <a:bodyPr>
            <a:normAutofit/>
          </a:bodyPr>
          <a:lstStyle/>
          <a:p>
            <a:r>
              <a:rPr lang="ru-RU" sz="1400" b="1" smtClean="0"/>
              <a:t>Статистические оценки качества прогнозов</a:t>
            </a:r>
            <a:endParaRPr lang="ru-RU" sz="1400" b="1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2683971"/>
            <a:ext cx="7704856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</a:t>
            </a:r>
            <a:r>
              <a:rPr kumimoji="0" lang="en-US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общая оправдываемость прогнозов,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оправдываемость прогнозов явления,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Pred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предупреждённость явления,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kLT</a:t>
            </a: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коэффициент ложных тревог,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ETS</a:t>
            </a: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критерий </a:t>
            </a:r>
            <a:r>
              <a:rPr kumimoji="0" lang="en-US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ETS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BX</a:t>
            </a: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критерий Н.А. Багрова-Хайдке,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0850" algn="l"/>
                <a:tab pos="-269875" algn="l"/>
              </a:tabLst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критерий Пирси-Обухова.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60" y="1196752"/>
          <a:ext cx="7128794" cy="1008112"/>
        </p:xfrm>
        <a:graphic>
          <a:graphicData uri="http://schemas.openxmlformats.org/drawingml/2006/table">
            <a:tbl>
              <a:tblPr/>
              <a:tblGrid>
                <a:gridCol w="712805"/>
                <a:gridCol w="712805"/>
                <a:gridCol w="712805"/>
                <a:gridCol w="712805"/>
                <a:gridCol w="712805"/>
                <a:gridCol w="845385"/>
                <a:gridCol w="738874"/>
                <a:gridCol w="739619"/>
                <a:gridCol w="738874"/>
                <a:gridCol w="502017"/>
              </a:tblGrid>
              <a:tr h="252028">
                <a:tc grid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Таблица сопряженности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, 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, 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Pred</a:t>
                      </a: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, 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kLT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ETS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BX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155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190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345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99,4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41,1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82,9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1,02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0,41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0,58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0,82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39901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39933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187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40091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-450215" algn="l"/>
                          <a:tab pos="-270510" algn="l"/>
                        </a:tabLs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40278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/>
          </a:bodyPr>
          <a:lstStyle/>
          <a:p>
            <a:r>
              <a:rPr lang="ru-RU" sz="1400" b="1" smtClean="0"/>
              <a:t>Результаты сравнения методических прогнозов с прогнозами, выпущенными дальневосточными УГМС</a:t>
            </a:r>
            <a:endParaRPr lang="ru-RU" sz="140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 l="11341" t="27643" r="52132" b="12127"/>
          <a:stretch>
            <a:fillRect/>
          </a:stretch>
        </p:blipFill>
        <p:spPr bwMode="auto">
          <a:xfrm>
            <a:off x="1979712" y="1052736"/>
            <a:ext cx="5328592" cy="468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/>
          </a:bodyPr>
          <a:lstStyle/>
          <a:p>
            <a:r>
              <a:rPr lang="ru-RU" sz="1800" b="1" smtClean="0"/>
              <a:t>Выводы</a:t>
            </a:r>
            <a:endParaRPr lang="ru-RU" sz="1800" b="1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96753"/>
            <a:ext cx="784887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300" b="1" smtClean="0"/>
              <a:t>Результаты оперативных (производственных) испытаний автоматизированной системы краткосрочного (с заблаговременностью до 72 часов) прогноза возможности возникновения наводнений, вызванных опасными природными явлениями (высокими уровнями воды в сочетании с волнением), на российском побережье Японского, Охотского и Берингова морей, тихоокеанском побережье полуострова Камчатка, разработанной в ФГБУ «ДВНИГМИ», свидетельствуют, что система позволяет удовлетворительно прогнозировать данные явления для зон ответственности ФГБУ «Камчатское УГМС» и «Сахалинское УГМС». </a:t>
            </a:r>
          </a:p>
          <a:p>
            <a:pPr marL="228600" indent="-228600">
              <a:buFont typeface="+mj-lt"/>
              <a:buAutoNum type="arabicPeriod"/>
            </a:pPr>
            <a:endParaRPr lang="ru-RU" sz="1300" b="1" smtClean="0"/>
          </a:p>
          <a:p>
            <a:pPr marL="228600" indent="-228600">
              <a:buFont typeface="+mj-lt"/>
              <a:buAutoNum type="arabicPeriod"/>
            </a:pPr>
            <a:r>
              <a:rPr lang="ru-RU" sz="1300" b="1" smtClean="0"/>
              <a:t>Значения критериев оценки качества прогнозов соответствуют требованиям руководящих документов Росгидромета, предъявляемым к прогнозу редких явлений. Низкое качество прогнозов явления характерно только для одного пункта – Апуки (северо-восточное побережье Камчатки) в ледовый период. </a:t>
            </a:r>
          </a:p>
          <a:p>
            <a:pPr marL="228600" indent="-228600">
              <a:buFont typeface="+mj-lt"/>
              <a:buAutoNum type="arabicPeriod"/>
            </a:pPr>
            <a:endParaRPr lang="ru-RU" sz="1300" b="1" smtClean="0"/>
          </a:p>
          <a:p>
            <a:pPr marL="228600" indent="-228600">
              <a:buFont typeface="+mj-lt"/>
              <a:buAutoNum type="arabicPeriod"/>
            </a:pPr>
            <a:r>
              <a:rPr lang="ru-RU" sz="1300" b="1" smtClean="0"/>
              <a:t>Для зон ответственности ФГБУ «Колымское УГМС», «Дальневосточное УГМС» и «Приморское УГМС» необходимо продолжение оперативных испытаний системы прогноза.</a:t>
            </a:r>
          </a:p>
          <a:p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492896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Спасибо за внимание!</a:t>
            </a:r>
            <a:endParaRPr lang="ru-RU" sz="4000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</TotalTime>
  <Words>1110</Words>
  <Application>Microsoft Office PowerPoint</Application>
  <PresentationFormat>Экран (4:3)</PresentationFormat>
  <Paragraphs>105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Основные характеристики системы прогноза</vt:lpstr>
      <vt:lpstr>В 2023-2024 гг. на российском побережье дальневосточных морей и тихоокеанском побережье Камчатки зарегистрированы 35 наводнений в 12 береговых пунктах. Прогнозами были предусмотрены 27 явлений, следовательно, предупреждённость события по факту его возникновения равна 77,1 %. </vt:lpstr>
      <vt:lpstr>Слайд 4</vt:lpstr>
      <vt:lpstr>27-28 .11.2023 г. разрушены 800 м автомобильной дороги Усть-Большерецк – Октябрьский, проходящей по берегу моря. До 6 декабря было прекращено сообщение посёлка Октябрьский с другими населёнными пунктами Камчатского края. ОЯ было предусмотрено прогнозами с заблаговременностью 66, 54 и 42 часа.</vt:lpstr>
      <vt:lpstr>14-16.12.2023 г. подтопило поселки Апука, Ильпырский,  Оссора, Карага, Ивашка,  Корф, рыбокомбинат п.Тымлат (восточное побережье Камчатки), поселки Крутогоровский, Устьевой, Октябрьский (западное побережье Камчатки) . ОЯ было предусмотрено прогнозами с заблаговременностью 48-60 часов.</vt:lpstr>
      <vt:lpstr>Прогнозами не были предусмотрены 8 наводнений.  Абсолютное большинство  из них (шесть), возникло в Апуке (северо-восточное побережье Камчатки) в ледовый период (январь-март), когда не удалось рассчитать характеристики волнения в береговой полынье шириной несколько километров, в которую из открытой части Берингова моря под ледяным покровом проникала зыбь. Наличие береговой полыньи не идентифицируется используемой прогностической ледовой моделью, шаг сетки которой составляет 10 миль.</vt:lpstr>
      <vt:lpstr>Статистические оценки качества прогнозов</vt:lpstr>
      <vt:lpstr>Результаты сравнения методических прогнозов с прогнозами, выпущенными дальневосточными УГМС</vt:lpstr>
      <vt:lpstr>Выводы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82</cp:revision>
  <dcterms:created xsi:type="dcterms:W3CDTF">2025-03-08T07:49:41Z</dcterms:created>
  <dcterms:modified xsi:type="dcterms:W3CDTF">2025-05-29T01:21:23Z</dcterms:modified>
</cp:coreProperties>
</file>