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29" r:id="rId2"/>
    <p:sldId id="357" r:id="rId3"/>
    <p:sldId id="356" r:id="rId4"/>
    <p:sldId id="358" r:id="rId5"/>
    <p:sldId id="361" r:id="rId6"/>
    <p:sldId id="362" r:id="rId7"/>
    <p:sldId id="36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26" r:id="rId17"/>
    <p:sldId id="310" r:id="rId18"/>
    <p:sldId id="311" r:id="rId19"/>
    <p:sldId id="322" r:id="rId20"/>
    <p:sldId id="319" r:id="rId21"/>
    <p:sldId id="312" r:id="rId22"/>
    <p:sldId id="313" r:id="rId23"/>
    <p:sldId id="314" r:id="rId24"/>
    <p:sldId id="453" r:id="rId25"/>
    <p:sldId id="33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01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5632F-98DF-48D3-9B35-B8D60D7AA99C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C5962-1B07-481E-858B-31EEF12F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7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6BCC5-8C34-4F93-BC81-5B365305CD4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8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6FEE61-55C9-4FCB-BD2E-E03DDC084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90F110-26F6-46D7-ADB4-9F180AECF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4D0EDD-6879-4ACA-9D79-9FE7DE5A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FF547A-A763-4BFB-B601-F12B9786C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7663B8-3849-40CC-869B-6B22E2B7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29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53273-2767-41BC-8A94-D25FD1AF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7A9562-512A-49A1-B7CB-FE755500F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078A24-02E6-4FC9-98FD-4677B927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33531-B9DB-4F90-A7AD-E0B20422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9F656E-0E1A-49A0-AB0B-9CF922AD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6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728763-E31E-4602-A851-34F6365FA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78B77E-16BA-4D83-8CB9-B44F3C99E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B9FCAA-4338-4BCB-AE9B-7B5CA0E7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BF3F19-54CD-4061-95AE-5CB1A1D8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016317-59C3-4C47-A100-C6F08201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E7C0E-932E-45A6-B81F-DBF8C81D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8D791-1727-4022-AC00-72813FC4A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FB2DE4-75B4-41F2-8F4A-8170F6CFB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B1399C-8134-43CE-83F4-85FAC978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38452C-C46C-42ED-B358-D8FDAFDC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B694F9-0E34-4BC9-B2A9-6BCB1A00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4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64511-92AC-4100-A695-E9A3E3B2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B80C73-8E7A-4929-A0A5-46DED9A4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7D32DC-4852-4BEA-B901-0B70B770C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56C2BC-D346-47BF-B776-6CED036DA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4A30FB-6BB9-43D9-8D61-7AD81D57FC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157F64-AB63-401E-BBF4-4CAFEDE7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CD4319E-0E28-42DF-BEF2-827E67991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AE3ACF-B5B0-44E3-ADE8-3EC2FD55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77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21E67-038E-4230-82D4-D43706E1B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45029A-E61B-4BF6-ABF6-59ED76E6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20E687-5360-4383-B473-83A71D2E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37017A-5270-4E8B-A50D-EF3B9468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2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187338-1796-46C3-A49F-9A6546A10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210172-1D24-4992-B858-DFE40690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37E52B-920F-4350-B78F-9EC4B873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3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592C5-18F2-4CF9-AE7C-D0774ADE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97EAB-ED7F-4D33-8D0F-68ED85444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49756C-D436-4F50-8A12-933B17438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3DA30D-CEC6-4D15-A1DD-BC577200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1B3F1D-928B-4B2C-8BB6-261468714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221E46-E25E-4339-8835-8970334F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1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1FFA2-B7A2-47B0-9A4C-0285E79D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1330CF-8412-4744-8B2A-631AB2F28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65096B-4BA3-4118-9492-481C4157C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AA39FD-1A08-4917-88CE-7FF7D6F0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6E195C-CDB0-44E2-927A-47759582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C7B03-3EBB-4880-BEA9-537B2897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3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3DD0A-F960-4A7C-8785-4FFE3870D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5EAF52-3BFA-4410-BBBE-C01D90ECD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16B0BD-8DA8-463F-88F6-39A8526F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B1D72E-D30D-4EB3-B0D6-B59B8985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DD9626-30EE-4F2E-A1AC-2B1E1978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1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CEFDC2-A288-4911-9B89-20A6AB5CA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5F8CB3-9217-4EE7-A7AF-98AFF2A1F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63DD1D-E7B8-40EE-A041-D146605D1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BC6683-E91A-4F0C-986C-BD37E347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70F407-B255-4974-9165-1BEC1446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7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48BE50-D311-4361-A3A8-A77918A2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A454FE-F976-480C-9E1D-96AD805BC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56324F-240B-45DE-A4A5-702B5E07D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110F5-C481-4189-83D2-D3BB59E05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EF1228-B0D7-486A-8DEF-41CD155EF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40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dsrs.atmos.umd.edu/DATA/soda3.4.2/REGRIDED/ocea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ecmwf.int/datasets/data/interim-full-daily/levtype=sfc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20.wmf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17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seakc.meteoinfo.ru/en/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hyperlink" Target="http://seakc.meteoinfo.ru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0395A-EEBF-49BA-A6A5-F2A996011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176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2804B-2B84-4A76-9987-D31F091CE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1675" y="230619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+mn-lt"/>
              </a:rPr>
              <a:t>Система сезонного метеорологического прогноза на базе модели </a:t>
            </a:r>
            <a:r>
              <a:rPr lang="en-US" sz="3100" b="1" dirty="0">
                <a:latin typeface="+mn-lt"/>
              </a:rPr>
              <a:t>INM</a:t>
            </a:r>
            <a:r>
              <a:rPr lang="ru-RU" sz="3100" b="1" dirty="0">
                <a:latin typeface="+mn-lt"/>
              </a:rPr>
              <a:t>-</a:t>
            </a:r>
            <a:r>
              <a:rPr lang="en-US" sz="3100" b="1" dirty="0">
                <a:latin typeface="+mn-lt"/>
              </a:rPr>
              <a:t>CM</a:t>
            </a:r>
            <a:r>
              <a:rPr lang="ru-RU" sz="3100" b="1" dirty="0">
                <a:latin typeface="+mn-lt"/>
              </a:rPr>
              <a:t>5</a:t>
            </a:r>
            <a:br>
              <a:rPr lang="ru-RU" sz="3100" b="1" dirty="0">
                <a:latin typeface="+mn-lt"/>
              </a:rPr>
            </a:br>
            <a:br>
              <a:rPr lang="ru-RU" sz="3100" b="1" dirty="0">
                <a:latin typeface="+mn-lt"/>
              </a:rPr>
            </a:br>
            <a:r>
              <a:rPr lang="ru-RU" sz="1800" dirty="0"/>
              <a:t>Ф</a:t>
            </a:r>
            <a:r>
              <a:rPr lang="ru-RU" sz="2000" dirty="0"/>
              <a:t>ГБУ «Гидрометцентр России», В.М. Хан, Ю.Д. Реснянский, В.А. Тищенко, Е.Н. Круглова, </a:t>
            </a:r>
            <a:br>
              <a:rPr lang="ru-RU" sz="2000" dirty="0"/>
            </a:br>
            <a:r>
              <a:rPr lang="ru-RU" sz="2000" dirty="0"/>
              <a:t>А.В. Субботин</a:t>
            </a:r>
            <a:br>
              <a:rPr lang="ru-RU" sz="2000" dirty="0"/>
            </a:br>
            <a:r>
              <a:rPr lang="ru-RU" sz="2000" dirty="0"/>
              <a:t>ФГБУН ИВМ РАН, Е.М. Володин, А.С. </a:t>
            </a:r>
            <a:r>
              <a:rPr lang="ru-RU" sz="2000" dirty="0" err="1"/>
              <a:t>Грицун</a:t>
            </a:r>
            <a:r>
              <a:rPr lang="ru-RU" sz="2000" dirty="0"/>
              <a:t>, В.В. Воробьева, М.А. Тарасевич</a:t>
            </a:r>
            <a:br>
              <a:rPr lang="ru-RU" sz="2200" dirty="0"/>
            </a:br>
            <a:r>
              <a:rPr lang="ru-RU" dirty="0"/>
              <a:t> 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4B1C515-4AC1-40FC-8EF0-3C0A51535D46}"/>
              </a:ext>
            </a:extLst>
          </p:cNvPr>
          <p:cNvSpPr/>
          <p:nvPr/>
        </p:nvSpPr>
        <p:spPr>
          <a:xfrm>
            <a:off x="2681555" y="5340260"/>
            <a:ext cx="8175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Центральная методическая комиссия по гидрометеорологическим и гелиофизическим прогнозам </a:t>
            </a:r>
          </a:p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   Росгидромет</a:t>
            </a:r>
          </a:p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22.11.2023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5C70D9-02A4-4E23-9D48-FFE4E1FF2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52" y="115134"/>
            <a:ext cx="1248874" cy="11340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967569-9BCF-4168-B2B6-3E2693C9D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675" y="115133"/>
            <a:ext cx="1109057" cy="110905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C27364-F123-4D06-8633-3C82B25E0578}"/>
              </a:ext>
            </a:extLst>
          </p:cNvPr>
          <p:cNvSpPr/>
          <p:nvPr/>
        </p:nvSpPr>
        <p:spPr>
          <a:xfrm>
            <a:off x="4596987" y="4324463"/>
            <a:ext cx="3673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Докладчики: А.С. </a:t>
            </a:r>
            <a:r>
              <a:rPr lang="ru-RU" b="1" dirty="0" err="1"/>
              <a:t>Грицун</a:t>
            </a:r>
            <a:r>
              <a:rPr lang="ru-RU" b="1" dirty="0"/>
              <a:t>, В.М. Хан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475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9505"/>
            <a:ext cx="12192000" cy="642026"/>
          </a:xfrm>
          <a:prstGeom prst="rect">
            <a:avLst/>
          </a:prstGeom>
          <a:solidFill>
            <a:schemeClr val="tx2"/>
          </a:solidFill>
          <a:ln>
            <a:solidFill>
              <a:srgbClr val="3333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C7720-31C9-4228-8570-5598F5B3B916}"/>
              </a:ext>
            </a:extLst>
          </p:cNvPr>
          <p:cNvSpPr txBox="1">
            <a:spLocks/>
          </p:cNvSpPr>
          <p:nvPr/>
        </p:nvSpPr>
        <p:spPr>
          <a:xfrm>
            <a:off x="757712" y="155822"/>
            <a:ext cx="9148288" cy="4280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Климатическая модель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INMCM</a:t>
            </a:r>
            <a:r>
              <a:rPr lang="ru-RU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2800" b="1" baseline="300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32521"/>
            <a:ext cx="4665024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Модель атмосферы</a:t>
            </a:r>
          </a:p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11425" y="632521"/>
            <a:ext cx="4572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Модель океана</a:t>
            </a:r>
          </a:p>
          <a:p>
            <a:pPr algn="ctr"/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+ блок динамики и термодинамики морского льда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65024" y="1007367"/>
            <a:ext cx="0" cy="443401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09527" y="1748066"/>
            <a:ext cx="4838700" cy="36933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горизонтальное разрешение 2  ̊</a:t>
            </a:r>
            <a:r>
              <a:rPr lang="ru-RU" dirty="0" err="1">
                <a:ea typeface="Tahoma" panose="020B0604030504040204" pitchFamily="34" charset="0"/>
                <a:cs typeface="Tahoma" panose="020B0604030504040204" pitchFamily="34" charset="0"/>
              </a:rPr>
              <a:t>х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1,5 </a:t>
            </a:r>
            <a:r>
              <a:rPr lang="en-US" dirty="0"/>
              <a:t> ̊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73 вертикальных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σ-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уровня (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60 км)</a:t>
            </a: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регулярная широтно-долготная сетка</a:t>
            </a: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/>
              <a:t>уравнения решаются конечноразностным методом, шаг по времени 3 мин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/>
              <a:t>параметризации </a:t>
            </a:r>
            <a:r>
              <a:rPr lang="en-US" dirty="0"/>
              <a:t>: </a:t>
            </a:r>
            <a:endParaRPr lang="ru-RU" dirty="0"/>
          </a:p>
          <a:p>
            <a:pPr marL="514350" indent="-514350"/>
            <a:r>
              <a:rPr lang="ru-RU" dirty="0"/>
              <a:t> - глубокой и мелкой конвекции (</a:t>
            </a:r>
            <a:r>
              <a:rPr lang="en-US" dirty="0"/>
              <a:t>Betts 1986), </a:t>
            </a:r>
          </a:p>
          <a:p>
            <a:pPr marL="514350" indent="-514350"/>
            <a:r>
              <a:rPr lang="en-US" dirty="0"/>
              <a:t> </a:t>
            </a:r>
            <a:r>
              <a:rPr lang="ru-RU" dirty="0"/>
              <a:t>- гравитационно-волнового сопротивления (</a:t>
            </a:r>
            <a:r>
              <a:rPr lang="en-US" dirty="0"/>
              <a:t>Palmer et al. 1986, Hines 1997)</a:t>
            </a:r>
          </a:p>
          <a:p>
            <a:pPr marL="514350" indent="-514350"/>
            <a:r>
              <a:rPr lang="en-US" dirty="0"/>
              <a:t> </a:t>
            </a:r>
            <a:r>
              <a:rPr lang="ru-RU" dirty="0"/>
              <a:t>- атмосферной радиации (Галин 1998)</a:t>
            </a:r>
          </a:p>
          <a:p>
            <a:pPr indent="-144000"/>
            <a:r>
              <a:rPr lang="ru-RU" dirty="0"/>
              <a:t> - процессов на поверхности суши, в почве и растительности (Володин, </a:t>
            </a:r>
            <a:r>
              <a:rPr lang="ru-RU" dirty="0" err="1"/>
              <a:t>Лыкосов</a:t>
            </a:r>
            <a:r>
              <a:rPr lang="ru-RU" dirty="0"/>
              <a:t> 1998).</a:t>
            </a:r>
            <a:br>
              <a:rPr lang="ru-RU" dirty="0"/>
            </a:br>
            <a:r>
              <a:rPr lang="ru-RU" dirty="0"/>
              <a:t> В почве 23 уровня до 10м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63988" y="1748066"/>
            <a:ext cx="4567712" cy="54630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en-US" dirty="0"/>
              <a:t>0.5  ̊x 0.25  ̊</a:t>
            </a:r>
            <a:r>
              <a:rPr lang="ru-RU" dirty="0"/>
              <a:t>по долготе и широте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40 вертикальных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σ-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уровней</a:t>
            </a:r>
          </a:p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сетка с обобщенными сферическими координатами</a:t>
            </a:r>
          </a:p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конечноразностный метод решения, шаг по времени 12 мин.</a:t>
            </a:r>
          </a:p>
          <a:p>
            <a:pPr indent="-514350"/>
            <a:r>
              <a:rPr lang="ru-RU" dirty="0"/>
              <a:t>       Гусев, </a:t>
            </a:r>
            <a:r>
              <a:rPr lang="ru-RU" dirty="0" err="1"/>
              <a:t>Дианский</a:t>
            </a:r>
            <a:r>
              <a:rPr lang="ru-RU" dirty="0"/>
              <a:t>, Володин (2016). </a:t>
            </a:r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>
              <a:solidFill>
                <a:srgbClr val="3333B2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b="1" dirty="0">
                <a:solidFill>
                  <a:srgbClr val="002060"/>
                </a:solidFill>
              </a:rPr>
              <a:t>Модель морского льда</a:t>
            </a:r>
            <a:r>
              <a:rPr lang="ru-RU" dirty="0"/>
              <a:t>. Приближение упруго-вязко-пластичной реологии. Используется одна категория льда. </a:t>
            </a:r>
          </a:p>
          <a:p>
            <a:pPr indent="-514350" algn="ctr"/>
            <a:r>
              <a:rPr lang="ru-RU" dirty="0"/>
              <a:t>Яковлев, Гусев (2016)</a:t>
            </a:r>
          </a:p>
          <a:p>
            <a:pPr>
              <a:spcBef>
                <a:spcPts val="1000"/>
              </a:spcBef>
              <a:buClr>
                <a:srgbClr val="3333B2"/>
              </a:buClr>
            </a:pP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38306" t="36678" r="35899" b="17708"/>
          <a:stretch/>
        </p:blipFill>
        <p:spPr>
          <a:xfrm>
            <a:off x="9013886" y="4024897"/>
            <a:ext cx="1613545" cy="16042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65024" y="632521"/>
            <a:ext cx="294640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Аэрозольный блок</a:t>
            </a:r>
          </a:p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7594600" y="1421892"/>
            <a:ext cx="12374" cy="544880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4711212" y="1748066"/>
            <a:ext cx="29742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Рассчитываются концентрации крупной и мелкой морской соли, минеральной пыли, </a:t>
            </a:r>
            <a:r>
              <a:rPr lang="en-US" dirty="0"/>
              <a:t>SO2, </a:t>
            </a:r>
            <a:r>
              <a:rPr lang="ru-RU" dirty="0"/>
              <a:t>сульфатного аэрозоля, черного углерода, органических аэрозолей.</a:t>
            </a:r>
          </a:p>
          <a:p>
            <a:pPr indent="-514350"/>
            <a:endParaRPr lang="ru-RU" dirty="0"/>
          </a:p>
          <a:p>
            <a:pPr indent="-514350"/>
            <a:r>
              <a:rPr lang="ru-RU" dirty="0"/>
              <a:t> </a:t>
            </a: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Разрешение как для модели атмосферы. </a:t>
            </a:r>
          </a:p>
          <a:p>
            <a:pPr indent="-514350"/>
            <a:endParaRPr lang="ru-RU" dirty="0"/>
          </a:p>
          <a:p>
            <a:pPr indent="-514350"/>
            <a:r>
              <a:rPr lang="ru-RU" dirty="0"/>
              <a:t>Володин, </a:t>
            </a:r>
            <a:r>
              <a:rPr lang="ru-RU" dirty="0" err="1"/>
              <a:t>Кострыкин</a:t>
            </a:r>
            <a:r>
              <a:rPr lang="ru-RU" dirty="0"/>
              <a:t> (2016).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5441385"/>
            <a:ext cx="7606974" cy="21779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9527" y="5963310"/>
            <a:ext cx="7732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b="1" dirty="0">
                <a:solidFill>
                  <a:srgbClr val="002060"/>
                </a:solidFill>
              </a:rPr>
              <a:t>+ Другие блоки (углеродный цикл, цикл метана, электрические явления)</a:t>
            </a:r>
          </a:p>
        </p:txBody>
      </p:sp>
    </p:spTree>
    <p:extLst>
      <p:ext uri="{BB962C8B-B14F-4D97-AF65-F5344CB8AC3E}">
        <p14:creationId xmlns:p14="http://schemas.microsoft.com/office/powerpoint/2010/main" val="4212009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6100" y="286435"/>
            <a:ext cx="11341100" cy="1282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33" spc="-1" dirty="0">
                <a:solidFill>
                  <a:srgbClr val="141CBC"/>
                </a:solidFill>
                <a:latin typeface="Calibri"/>
              </a:rPr>
              <a:t>Модель разрабатывалась для:</a:t>
            </a:r>
          </a:p>
          <a:p>
            <a:pPr marL="457200" indent="-457200">
              <a:buFontTx/>
              <a:buChar char="-"/>
            </a:pPr>
            <a:r>
              <a:rPr lang="ru-RU" sz="2400" spc="-1" dirty="0">
                <a:solidFill>
                  <a:srgbClr val="002060"/>
                </a:solidFill>
                <a:latin typeface="Calibri"/>
              </a:rPr>
              <a:t>моделирования климата и его изменений, </a:t>
            </a:r>
          </a:p>
          <a:p>
            <a:pPr marL="457200" indent="-457200">
              <a:buFontTx/>
              <a:buChar char="-"/>
            </a:pPr>
            <a:r>
              <a:rPr lang="ru-RU" sz="2400" spc="-1" dirty="0">
                <a:solidFill>
                  <a:srgbClr val="002060"/>
                </a:solidFill>
                <a:latin typeface="Calibri"/>
              </a:rPr>
              <a:t>прогноза изменений климата.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04900" y="1694408"/>
            <a:ext cx="102235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Воспроизведение современного климата: </a:t>
            </a:r>
          </a:p>
          <a:p>
            <a:r>
              <a:rPr lang="en-US" b="1" i="1" dirty="0" err="1"/>
              <a:t>Volodin</a:t>
            </a:r>
            <a:r>
              <a:rPr lang="en-US" b="1" i="1" dirty="0"/>
              <a:t> E. M., </a:t>
            </a:r>
            <a:r>
              <a:rPr lang="en-US" b="1" i="1" dirty="0" err="1"/>
              <a:t>Mortikov</a:t>
            </a:r>
            <a:r>
              <a:rPr lang="en-US" b="1" i="1" dirty="0"/>
              <a:t> E. V., </a:t>
            </a:r>
            <a:r>
              <a:rPr lang="en-US" b="1" i="1" dirty="0" err="1"/>
              <a:t>Kostrykin</a:t>
            </a:r>
            <a:r>
              <a:rPr lang="en-US" b="1" i="1" dirty="0"/>
              <a:t> S. V., </a:t>
            </a:r>
            <a:r>
              <a:rPr lang="en-US" b="1" i="1" dirty="0" err="1"/>
              <a:t>Galin</a:t>
            </a:r>
            <a:r>
              <a:rPr lang="en-US" b="1" i="1" dirty="0"/>
              <a:t> V. Y., </a:t>
            </a:r>
            <a:r>
              <a:rPr lang="en-US" b="1" i="1" dirty="0" err="1"/>
              <a:t>Lykossov</a:t>
            </a:r>
            <a:r>
              <a:rPr lang="en-US" b="1" i="1" dirty="0"/>
              <a:t> V. N. et al. </a:t>
            </a:r>
            <a:r>
              <a:rPr lang="en-US" i="1" dirty="0"/>
              <a:t>Simulation of the present day climate with the climate model INMCM5. — </a:t>
            </a:r>
            <a:r>
              <a:rPr lang="en-US" i="1" dirty="0" err="1"/>
              <a:t>Clim</a:t>
            </a:r>
            <a:r>
              <a:rPr lang="en-US" i="1" dirty="0"/>
              <a:t>. </a:t>
            </a:r>
            <a:r>
              <a:rPr lang="en-US" i="1" dirty="0" err="1"/>
              <a:t>Dyn</a:t>
            </a:r>
            <a:r>
              <a:rPr lang="en-US" i="1" dirty="0"/>
              <a:t>., 2017, vol. 49, pp. 3715—3734.</a:t>
            </a:r>
            <a:r>
              <a:rPr lang="ru-RU" i="1" dirty="0"/>
              <a:t> </a:t>
            </a:r>
            <a:r>
              <a:rPr lang="en-US" i="1" dirty="0"/>
              <a:t>DOI</a:t>
            </a:r>
            <a:r>
              <a:rPr lang="ru-RU" i="1" dirty="0"/>
              <a:t>:</a:t>
            </a:r>
            <a:r>
              <a:rPr lang="en-US" i="1" dirty="0"/>
              <a:t> 10.1007/s00382-017-3539-7</a:t>
            </a:r>
          </a:p>
          <a:p>
            <a:endParaRPr lang="ru-RU" dirty="0"/>
          </a:p>
          <a:p>
            <a:r>
              <a:rPr lang="ru-RU" sz="2000" dirty="0"/>
              <a:t>Воспроизведение изменений климата в 1850-2014г</a:t>
            </a:r>
            <a:r>
              <a:rPr lang="en-US" sz="2000" dirty="0"/>
              <a:t>.:</a:t>
            </a:r>
            <a:r>
              <a:rPr lang="ru-RU" sz="2000" dirty="0"/>
              <a:t> </a:t>
            </a:r>
          </a:p>
          <a:p>
            <a:r>
              <a:rPr lang="en-US" b="1" i="1" dirty="0" err="1"/>
              <a:t>Volodin</a:t>
            </a:r>
            <a:r>
              <a:rPr lang="en-US" b="1" i="1" dirty="0"/>
              <a:t> E. M. and </a:t>
            </a:r>
            <a:r>
              <a:rPr lang="en-US" b="1" i="1" dirty="0" err="1"/>
              <a:t>Gritsun</a:t>
            </a:r>
            <a:r>
              <a:rPr lang="en-US" b="1" i="1" dirty="0"/>
              <a:t> A. S.</a:t>
            </a:r>
            <a:r>
              <a:rPr lang="en-US" i="1" dirty="0"/>
              <a:t> Simulation of observed climate changes in 1850–2014 with climate model INM-CM5. — Earth Syst. </a:t>
            </a:r>
            <a:r>
              <a:rPr lang="en-US" i="1" dirty="0" err="1"/>
              <a:t>Dynam</a:t>
            </a:r>
            <a:r>
              <a:rPr lang="en-US" i="1" dirty="0"/>
              <a:t>., 2018, vol.9, pp. 1235—1242.</a:t>
            </a:r>
            <a:r>
              <a:rPr lang="ru-RU" i="1" dirty="0"/>
              <a:t> </a:t>
            </a:r>
            <a:r>
              <a:rPr lang="en-US" i="1" dirty="0"/>
              <a:t>DOI: </a:t>
            </a:r>
            <a:r>
              <a:rPr lang="en-US" dirty="0"/>
              <a:t>10.5194/esd-9-1235-2018</a:t>
            </a:r>
          </a:p>
          <a:p>
            <a:endParaRPr lang="ru-RU" dirty="0"/>
          </a:p>
          <a:p>
            <a:r>
              <a:rPr lang="ru-RU" sz="2000" dirty="0"/>
              <a:t>Вероятные изменения климата до 2100г при четырех сценариях: </a:t>
            </a:r>
            <a:endParaRPr lang="en-US" sz="2000" dirty="0"/>
          </a:p>
          <a:p>
            <a:r>
              <a:rPr lang="en-US" b="1" i="1" dirty="0" err="1"/>
              <a:t>Volodin</a:t>
            </a:r>
            <a:r>
              <a:rPr lang="en-US" b="1" i="1" dirty="0"/>
              <a:t> E. M. and </a:t>
            </a:r>
            <a:r>
              <a:rPr lang="en-US" b="1" i="1" dirty="0" err="1"/>
              <a:t>Gritsun</a:t>
            </a:r>
            <a:r>
              <a:rPr lang="en-US" b="1" i="1" dirty="0"/>
              <a:t> A.S.</a:t>
            </a:r>
            <a:r>
              <a:rPr lang="en-US" i="1" dirty="0"/>
              <a:t> Simulation of Possible Future Climate Changes in the 21st Century in the INM-CM5 Climate Model. — </a:t>
            </a:r>
            <a:r>
              <a:rPr lang="en-US" i="1" dirty="0" err="1"/>
              <a:t>Izvestiya</a:t>
            </a:r>
            <a:r>
              <a:rPr lang="en-US" i="1" dirty="0"/>
              <a:t> - Atmospheric and Ocean Physics, 2020, vol. 56, No. 3, pp. 218—228. </a:t>
            </a:r>
          </a:p>
          <a:p>
            <a:r>
              <a:rPr lang="en-US" dirty="0"/>
              <a:t>DOI: 10.31857/S0002351520030128</a:t>
            </a:r>
          </a:p>
          <a:p>
            <a:endParaRPr lang="ru-RU" dirty="0"/>
          </a:p>
          <a:p>
            <a:pPr algn="ctr"/>
            <a:r>
              <a:rPr lang="ru-RU" sz="2400" dirty="0">
                <a:solidFill>
                  <a:srgbClr val="141CBC"/>
                </a:solidFill>
              </a:rPr>
              <a:t>Участие в </a:t>
            </a:r>
            <a:r>
              <a:rPr lang="en-US" sz="2400" dirty="0">
                <a:solidFill>
                  <a:srgbClr val="141CBC"/>
                </a:solidFill>
              </a:rPr>
              <a:t>CMIP6 (DEC, </a:t>
            </a:r>
            <a:r>
              <a:rPr lang="en-US" sz="2400" dirty="0" err="1">
                <a:solidFill>
                  <a:srgbClr val="141CBC"/>
                </a:solidFill>
              </a:rPr>
              <a:t>ScenarioMIP</a:t>
            </a:r>
            <a:r>
              <a:rPr lang="en-US" sz="2400" dirty="0">
                <a:solidFill>
                  <a:srgbClr val="141CBC"/>
                </a:solidFill>
              </a:rPr>
              <a:t>)</a:t>
            </a:r>
            <a:endParaRPr lang="ru-RU" sz="2400" dirty="0">
              <a:solidFill>
                <a:srgbClr val="141CBC"/>
              </a:solidFill>
            </a:endParaRPr>
          </a:p>
          <a:p>
            <a:pPr algn="ctr"/>
            <a:r>
              <a:rPr lang="ru-RU" sz="2400" dirty="0">
                <a:solidFill>
                  <a:srgbClr val="141CBC"/>
                </a:solidFill>
              </a:rPr>
              <a:t>Результаты представлены в ОД-6 МГЭИК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2076697"/>
            <a:ext cx="457200" cy="34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3492426"/>
            <a:ext cx="457200" cy="34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4628358"/>
            <a:ext cx="457200" cy="34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871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0700" y="425440"/>
            <a:ext cx="112395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141CBC"/>
                </a:solidFill>
              </a:rPr>
              <a:t>В модели рассматриваются следующие воздействия на климатическую систему: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ru-RU" sz="2400" dirty="0"/>
              <a:t>Концентрация парниковых газов СО2, СН4, </a:t>
            </a:r>
            <a:r>
              <a:rPr lang="en-US" sz="2400" dirty="0"/>
              <a:t>N2O.</a:t>
            </a:r>
            <a:r>
              <a:rPr lang="ru-RU" sz="2400" dirty="0"/>
              <a:t> (0</a:t>
            </a:r>
            <a:r>
              <a:rPr lang="en-US" sz="2400" dirty="0"/>
              <a:t>d)</a:t>
            </a: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/>
              <a:t>Концентрация озона</a:t>
            </a:r>
            <a:r>
              <a:rPr lang="en-US" sz="2400" dirty="0"/>
              <a:t> (3d)</a:t>
            </a:r>
          </a:p>
          <a:p>
            <a:pPr marL="457200" indent="-457200">
              <a:buAutoNum type="arabicPeriod"/>
            </a:pPr>
            <a:r>
              <a:rPr lang="ru-RU" sz="2400" dirty="0"/>
              <a:t>Концентрация вулканического сульфатного аэрозоля (2</a:t>
            </a:r>
            <a:r>
              <a:rPr lang="en-US" sz="2400" dirty="0"/>
              <a:t>d</a:t>
            </a:r>
            <a:r>
              <a:rPr lang="ru-RU" sz="2400" dirty="0"/>
              <a:t>)</a:t>
            </a:r>
          </a:p>
          <a:p>
            <a:pPr marL="457200" indent="-457200">
              <a:buAutoNum type="arabicPeriod"/>
            </a:pPr>
            <a:r>
              <a:rPr lang="ru-RU" sz="2400" dirty="0"/>
              <a:t>Антропогенная эмиссия </a:t>
            </a:r>
            <a:r>
              <a:rPr lang="en-US" sz="2400" dirty="0"/>
              <a:t>SO2</a:t>
            </a:r>
            <a:r>
              <a:rPr lang="ru-RU" sz="2400" dirty="0"/>
              <a:t>, черного углерода, органических аэрозолей (2</a:t>
            </a:r>
            <a:r>
              <a:rPr lang="en-US" sz="2400" dirty="0"/>
              <a:t>d)</a:t>
            </a:r>
          </a:p>
          <a:p>
            <a:pPr marL="457200" indent="-457200">
              <a:buAutoNum type="arabicPeriod"/>
            </a:pPr>
            <a:r>
              <a:rPr lang="ru-RU" sz="2400" dirty="0"/>
              <a:t>Солнечная постоянная и распределение солнечного излучения по спектру</a:t>
            </a:r>
          </a:p>
        </p:txBody>
      </p:sp>
      <p:pic>
        <p:nvPicPr>
          <p:cNvPr id="3" name="Picture 6" descr="fi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433" y="3647996"/>
            <a:ext cx="4221704" cy="3018936"/>
          </a:xfrm>
          <a:prstGeom prst="rect">
            <a:avLst/>
          </a:prstGeom>
          <a:noFill/>
        </p:spPr>
      </p:pic>
      <p:pic>
        <p:nvPicPr>
          <p:cNvPr id="5" name="Picture 6" descr="fi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1117" y="3698542"/>
            <a:ext cx="4951100" cy="3063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450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1335" y="576262"/>
            <a:ext cx="7578215" cy="62817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324" y="874486"/>
            <a:ext cx="1095376" cy="4225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8109" y="38100"/>
            <a:ext cx="7222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141CBC"/>
                </a:solidFill>
              </a:rPr>
              <a:t>Оценка воспроизведения современного климата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2937" y="499201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141CBC"/>
                </a:solidFill>
              </a:rPr>
              <a:t>*</a:t>
            </a:r>
            <a:endParaRPr lang="ru-RU" sz="2000" b="1" dirty="0">
              <a:solidFill>
                <a:srgbClr val="141CB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30115" y="5099507"/>
            <a:ext cx="2464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Relative </a:t>
            </a:r>
          </a:p>
          <a:p>
            <a:pPr algn="ctr"/>
            <a:r>
              <a:rPr lang="en-US" b="1" dirty="0"/>
              <a:t>RMSD from </a:t>
            </a:r>
          </a:p>
          <a:p>
            <a:pPr algn="ctr"/>
            <a:r>
              <a:rPr lang="en-US" b="1" dirty="0"/>
              <a:t>multi-model </a:t>
            </a:r>
          </a:p>
          <a:p>
            <a:pPr algn="ctr"/>
            <a:r>
              <a:rPr lang="en-US" b="1" dirty="0"/>
              <a:t>median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07010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5538" y="428604"/>
            <a:ext cx="6978182" cy="322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00" y="3786190"/>
            <a:ext cx="7500990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41400" y="0"/>
            <a:ext cx="1115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41CBC"/>
                </a:solidFill>
              </a:rPr>
              <a:t>Ошибка воспроизведения температуры на 2м и температуры на высотах до 1 гПа</a:t>
            </a:r>
          </a:p>
        </p:txBody>
      </p:sp>
    </p:spTree>
    <p:extLst>
      <p:ext uri="{BB962C8B-B14F-4D97-AF65-F5344CB8AC3E}">
        <p14:creationId xmlns:p14="http://schemas.microsoft.com/office/powerpoint/2010/main" val="328459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fig_gmst_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57188"/>
            <a:ext cx="914400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016000" y="0"/>
            <a:ext cx="1016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141CBC"/>
                </a:solidFill>
              </a:rPr>
              <a:t>Изменение глобально осредненной температуры воздуха у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838731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958849" y="5841015"/>
            <a:ext cx="10274300" cy="5080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08128" y="1168380"/>
            <a:ext cx="4387872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12941" y="1538699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Данные </a:t>
            </a:r>
            <a:r>
              <a:rPr lang="ru-RU" sz="2400" dirty="0" err="1"/>
              <a:t>реанализа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53880" y="5910369"/>
            <a:ext cx="868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Сезонные прогнозы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хиндкасты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1991-2020гг. +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квазиоперативные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прогнозы с 2021г.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96066" y="1168380"/>
            <a:ext cx="371477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52728" y="2811454"/>
            <a:ext cx="585791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8465" y="4571032"/>
            <a:ext cx="5929354" cy="82878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988579" y="26320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7346959" y="26320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881684" y="4098132"/>
            <a:ext cx="796" cy="4531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5868984" y="5417466"/>
            <a:ext cx="796" cy="4164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181021" y="477176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INM-CM5</a:t>
            </a:r>
            <a:endParaRPr lang="ru-RU" sz="24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279650" y="50782"/>
            <a:ext cx="8229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933" spc="-1" dirty="0">
                <a:solidFill>
                  <a:srgbClr val="141CBC"/>
                </a:solidFill>
                <a:latin typeface="Calibri"/>
              </a:rPr>
              <a:t>C</a:t>
            </a:r>
            <a:r>
              <a:rPr lang="ru-RU" sz="2933" spc="-1" dirty="0" err="1">
                <a:solidFill>
                  <a:srgbClr val="141CBC"/>
                </a:solidFill>
                <a:latin typeface="Calibri"/>
              </a:rPr>
              <a:t>езонные</a:t>
            </a:r>
            <a:r>
              <a:rPr lang="ru-RU" sz="2933" spc="-1" dirty="0">
                <a:solidFill>
                  <a:srgbClr val="141CBC"/>
                </a:solidFill>
                <a:latin typeface="Calibri"/>
              </a:rPr>
              <a:t> прогнозы модели </a:t>
            </a:r>
            <a:r>
              <a:rPr lang="en-US" sz="2933" spc="-1" dirty="0">
                <a:solidFill>
                  <a:srgbClr val="141CBC"/>
                </a:solidFill>
                <a:latin typeface="Calibri"/>
              </a:rPr>
              <a:t>INM-CM5</a:t>
            </a:r>
            <a:endParaRPr lang="ru-RU" sz="2933" spc="-1" dirty="0">
              <a:solidFill>
                <a:srgbClr val="141CBC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64855" y="1572439"/>
            <a:ext cx="3577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Модельная климатология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95603" y="3128688"/>
            <a:ext cx="5786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Задание начального состояния в терминах аномалий</a:t>
            </a:r>
          </a:p>
        </p:txBody>
      </p:sp>
    </p:spTree>
    <p:extLst>
      <p:ext uri="{BB962C8B-B14F-4D97-AF65-F5344CB8AC3E}">
        <p14:creationId xmlns:p14="http://schemas.microsoft.com/office/powerpoint/2010/main" val="700178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12">
            <a:extLst>
              <a:ext uri="{FF2B5EF4-FFF2-40B4-BE49-F238E27FC236}">
                <a16:creationId xmlns:a16="http://schemas.microsoft.com/office/drawing/2014/main" id="{77F86979-D0E6-4EFE-8F9F-6112F9E313D9}"/>
              </a:ext>
            </a:extLst>
          </p:cNvPr>
          <p:cNvSpPr/>
          <p:nvPr/>
        </p:nvSpPr>
        <p:spPr>
          <a:xfrm>
            <a:off x="6699903" y="630130"/>
            <a:ext cx="5323967" cy="500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id="{DCFA7174-D779-4431-B85D-1D217D7F1F4F}"/>
              </a:ext>
            </a:extLst>
          </p:cNvPr>
          <p:cNvSpPr/>
          <p:nvPr/>
        </p:nvSpPr>
        <p:spPr>
          <a:xfrm>
            <a:off x="330500" y="630128"/>
            <a:ext cx="5802532" cy="500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72811" y="-158316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Данные анализа океана и морского льда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B9682-3DAF-46FD-90D5-CBC5232A861A}"/>
              </a:ext>
            </a:extLst>
          </p:cNvPr>
          <p:cNvSpPr txBox="1"/>
          <p:nvPr/>
        </p:nvSpPr>
        <p:spPr>
          <a:xfrm>
            <a:off x="269012" y="1157353"/>
            <a:ext cx="629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Среднемесячные данные </a:t>
            </a:r>
            <a:r>
              <a:rPr lang="en-US" sz="1600" b="1" dirty="0"/>
              <a:t>SODA3.4.2</a:t>
            </a:r>
            <a:r>
              <a:rPr lang="en-US" sz="1600" dirty="0"/>
              <a:t> </a:t>
            </a:r>
            <a:r>
              <a:rPr lang="en-US" sz="1600" dirty="0">
                <a:hlinkClick r:id="rId2"/>
              </a:rPr>
              <a:t>http://dsrs.atmos.umd.edu/DATA/soda3.4.2/REGRIDED/ocean/</a:t>
            </a:r>
            <a:endParaRPr lang="en-US" sz="1600" dirty="0"/>
          </a:p>
          <a:p>
            <a:r>
              <a:rPr lang="en-US" sz="1600" dirty="0">
                <a:hlinkClick r:id="rId2"/>
              </a:rPr>
              <a:t>http://dsrs.atmos.umd.edu/DATA/soda3.4.2/REGRIDED/ice/</a:t>
            </a:r>
            <a:endParaRPr lang="ru-RU" sz="1600" dirty="0"/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D401AB-7112-41E6-893A-5DB17D73A69C}"/>
              </a:ext>
            </a:extLst>
          </p:cNvPr>
          <p:cNvSpPr txBox="1"/>
          <p:nvPr/>
        </p:nvSpPr>
        <p:spPr>
          <a:xfrm>
            <a:off x="1373448" y="2609034"/>
            <a:ext cx="54475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salt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практическая соленость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temp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потенциальная температура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ssh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уровень моря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mi </a:t>
            </a:r>
            <a:r>
              <a:rPr lang="en-US" sz="1600" dirty="0">
                <a:solidFill>
                  <a:schemeClr val="tx1"/>
                </a:solidFill>
              </a:rPr>
              <a:t>–</a:t>
            </a:r>
            <a:r>
              <a:rPr lang="ru-RU" sz="1600" dirty="0">
                <a:solidFill>
                  <a:schemeClr val="tx1"/>
                </a:solidFill>
              </a:rPr>
              <a:t> масса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hs</a:t>
            </a:r>
            <a:r>
              <a:rPr lang="en-US" sz="1600" dirty="0">
                <a:solidFill>
                  <a:schemeClr val="tx1"/>
                </a:solidFill>
              </a:rPr>
              <a:t>- </a:t>
            </a:r>
            <a:r>
              <a:rPr lang="ru-RU" sz="1600" dirty="0">
                <a:solidFill>
                  <a:schemeClr val="tx1"/>
                </a:solidFill>
              </a:rPr>
              <a:t>толщина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nc1, nc2, nc3, nc4, nc5 </a:t>
            </a:r>
            <a:r>
              <a:rPr lang="en-US" sz="1600" dirty="0">
                <a:solidFill>
                  <a:schemeClr val="tx1"/>
                </a:solidFill>
              </a:rPr>
              <a:t>– </a:t>
            </a:r>
            <a:r>
              <a:rPr lang="ru-RU" sz="1600" dirty="0">
                <a:solidFill>
                  <a:schemeClr val="tx1"/>
                </a:solidFill>
              </a:rPr>
              <a:t>концентрация льда в 5-ти градациях толщины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2E17F30-A033-4093-9076-D8671E58E44F}"/>
              </a:ext>
            </a:extLst>
          </p:cNvPr>
          <p:cNvCxnSpPr>
            <a:cxnSpLocks/>
          </p:cNvCxnSpPr>
          <p:nvPr/>
        </p:nvCxnSpPr>
        <p:spPr>
          <a:xfrm>
            <a:off x="6391699" y="794183"/>
            <a:ext cx="0" cy="5875065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4AA949A-32DD-4843-A65D-411767EA368A}"/>
              </a:ext>
            </a:extLst>
          </p:cNvPr>
          <p:cNvSpPr txBox="1"/>
          <p:nvPr/>
        </p:nvSpPr>
        <p:spPr>
          <a:xfrm>
            <a:off x="6668763" y="1157353"/>
            <a:ext cx="10924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Ежедневные данные </a:t>
            </a:r>
            <a:r>
              <a:rPr lang="en-US" sz="1600" b="1" dirty="0"/>
              <a:t>GODAS HMC</a:t>
            </a:r>
            <a:endParaRPr lang="ru-RU" sz="1600" dirty="0"/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1C3D0A-A6CB-4055-9CF8-78F87A3348C8}"/>
              </a:ext>
            </a:extLst>
          </p:cNvPr>
          <p:cNvSpPr txBox="1"/>
          <p:nvPr/>
        </p:nvSpPr>
        <p:spPr>
          <a:xfrm>
            <a:off x="172149" y="5249412"/>
            <a:ext cx="62122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океана SODA3.4.2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регулярной широтно-долготной сетке с разрешением </a:t>
            </a:r>
            <a:br>
              <a:rPr lang="ru-RU" sz="1600" dirty="0">
                <a:effectLst/>
                <a:ea typeface="Times New Roman" panose="02020603050405020304" pitchFamily="18" charset="0"/>
              </a:rPr>
            </a:br>
            <a:r>
              <a:rPr lang="ru-RU" sz="1600" dirty="0">
                <a:effectLst/>
                <a:ea typeface="Times New Roman" panose="02020603050405020304" pitchFamily="18" charset="0"/>
              </a:rPr>
              <a:t>0.5 ̊ × 0.5 ̊  по долготе и широте, 50 уровнями по глубине.</a:t>
            </a:r>
            <a:endParaRPr lang="ru-RU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D1408D-2D0C-42C4-8BE0-BA267703E224}"/>
              </a:ext>
            </a:extLst>
          </p:cNvPr>
          <p:cNvSpPr txBox="1"/>
          <p:nvPr/>
        </p:nvSpPr>
        <p:spPr>
          <a:xfrm>
            <a:off x="294359" y="1973462"/>
            <a:ext cx="58766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Климатология рассчитывается за </a:t>
            </a:r>
            <a:r>
              <a:rPr lang="ru-RU" sz="1600" dirty="0">
                <a:ea typeface="Times New Roman" panose="02020603050405020304" pitchFamily="18" charset="0"/>
              </a:rPr>
              <a:t>1991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-2020 гг.</a:t>
            </a:r>
            <a:endParaRPr lang="ru-RU" sz="1600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E47B207C-FB64-4E03-8C3E-A63F7E62CA31}"/>
              </a:ext>
            </a:extLst>
          </p:cNvPr>
          <p:cNvSpPr txBox="1">
            <a:spLocks/>
          </p:cNvSpPr>
          <p:nvPr/>
        </p:nvSpPr>
        <p:spPr>
          <a:xfrm>
            <a:off x="-1217540" y="417810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1991-2020гг.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E0D69E23-3A7F-4BCE-B0BE-A03D05D760E0}"/>
              </a:ext>
            </a:extLst>
          </p:cNvPr>
          <p:cNvSpPr txBox="1">
            <a:spLocks/>
          </p:cNvSpPr>
          <p:nvPr/>
        </p:nvSpPr>
        <p:spPr>
          <a:xfrm>
            <a:off x="4873436" y="404292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с 2021г.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DF492D-8204-45F4-9767-5FEB33E23B9C}"/>
              </a:ext>
            </a:extLst>
          </p:cNvPr>
          <p:cNvSpPr txBox="1"/>
          <p:nvPr/>
        </p:nvSpPr>
        <p:spPr>
          <a:xfrm>
            <a:off x="6707252" y="1640067"/>
            <a:ext cx="53239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Климатология рассчитывается за 2007-2015гг., поскольку данные океанского анализа GODAS HMC лишь за указанный период рекомендованы к использованию</a:t>
            </a:r>
            <a:endParaRPr lang="ru-RU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17C6DC-10AD-487E-984F-9738C0F0B2E6}"/>
              </a:ext>
            </a:extLst>
          </p:cNvPr>
          <p:cNvSpPr txBox="1"/>
          <p:nvPr/>
        </p:nvSpPr>
        <p:spPr>
          <a:xfrm>
            <a:off x="6676403" y="4086734"/>
            <a:ext cx="5461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анализа океана GODAS HMC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нерегулярной широтно-долготной сетке eORCA1 с 362 × 332 ячейками  по долготе и широте, 75 уровнями по глубине. </a:t>
            </a:r>
            <a:endParaRPr lang="ru-RU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C0D4CF-C8A0-47B6-BC46-7CCF93550A31}"/>
              </a:ext>
            </a:extLst>
          </p:cNvPr>
          <p:cNvSpPr txBox="1"/>
          <p:nvPr/>
        </p:nvSpPr>
        <p:spPr>
          <a:xfrm>
            <a:off x="216938" y="4400684"/>
            <a:ext cx="61747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a typeface="Times New Roman" panose="02020603050405020304" pitchFamily="18" charset="0"/>
              </a:rPr>
              <a:t>В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модели INMCM5 отсутствует классификация льда по градациям толщины =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&gt;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производится суммирование данных концентрации льда по всем градациям. </a:t>
            </a:r>
            <a:endParaRPr lang="ru-RU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DB6E2D-5922-4768-AEF2-A26BC13C4162}"/>
              </a:ext>
            </a:extLst>
          </p:cNvPr>
          <p:cNvSpPr txBox="1"/>
          <p:nvPr/>
        </p:nvSpPr>
        <p:spPr>
          <a:xfrm>
            <a:off x="294359" y="2329512"/>
            <a:ext cx="58766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Производится линейная интерполяция данных по времени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8303FA-0077-467A-960F-3A975D7B82F2}"/>
              </a:ext>
            </a:extLst>
          </p:cNvPr>
          <p:cNvSpPr txBox="1"/>
          <p:nvPr/>
        </p:nvSpPr>
        <p:spPr>
          <a:xfrm>
            <a:off x="6612396" y="5196170"/>
            <a:ext cx="5209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Дополнительный шаг: интерполяция океанского анализа с нерегулярной сетки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на регулярную широтно-долготную сетку 1.0 ̊ × 0.5 ̊. </a:t>
            </a:r>
            <a:endParaRPr lang="ru-RU" sz="1600" dirty="0">
              <a:effectLst/>
              <a:ea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E08CAB-6319-42DB-935F-768BCD0B91CB}"/>
              </a:ext>
            </a:extLst>
          </p:cNvPr>
          <p:cNvSpPr txBox="1"/>
          <p:nvPr/>
        </p:nvSpPr>
        <p:spPr>
          <a:xfrm>
            <a:off x="6707252" y="6109232"/>
            <a:ext cx="571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Stepanov</a:t>
            </a:r>
            <a:r>
              <a:rPr lang="en-US" sz="1200" i="1" dirty="0"/>
              <a:t>, V.N., </a:t>
            </a:r>
            <a:r>
              <a:rPr lang="en-US" sz="1200" i="1" dirty="0" err="1"/>
              <a:t>Resnyanskii</a:t>
            </a:r>
            <a:r>
              <a:rPr lang="en-US" sz="1200" i="1" dirty="0"/>
              <a:t>, Y.D., </a:t>
            </a:r>
            <a:r>
              <a:rPr lang="en-US" sz="1200" i="1" dirty="0" err="1"/>
              <a:t>Strukov</a:t>
            </a:r>
            <a:r>
              <a:rPr lang="en-US" sz="1200" i="1" dirty="0"/>
              <a:t>, B., &amp; </a:t>
            </a:r>
            <a:r>
              <a:rPr lang="en-US" sz="1200" i="1" dirty="0" err="1"/>
              <a:t>Zelenko</a:t>
            </a:r>
            <a:r>
              <a:rPr lang="en-US" sz="1200" i="1" dirty="0"/>
              <a:t>, A. (2019). Large-scale Ocean Circulation and Sea Ice Characteristics Derived from Numerical Experiments with the NEMO Model. Russian Meteorology and Hydrology, 44, 33-44.</a:t>
            </a:r>
            <a:endParaRPr lang="ru-RU" sz="1200" i="1" u="sng" dirty="0"/>
          </a:p>
          <a:p>
            <a:endParaRPr lang="ru-RU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B4CB73-5ACD-40E0-A570-E53CDA25CE18}"/>
              </a:ext>
            </a:extLst>
          </p:cNvPr>
          <p:cNvSpPr txBox="1"/>
          <p:nvPr/>
        </p:nvSpPr>
        <p:spPr>
          <a:xfrm>
            <a:off x="7774060" y="2771266"/>
            <a:ext cx="94046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votemper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потенциальная температура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vosaline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практическая соленость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sossheig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уровень моря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sivolu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–</a:t>
            </a:r>
            <a:r>
              <a:rPr lang="ru-RU" sz="1600" dirty="0">
                <a:solidFill>
                  <a:schemeClr val="tx1"/>
                </a:solidFill>
              </a:rPr>
              <a:t> толщина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siconc</a:t>
            </a:r>
            <a:r>
              <a:rPr lang="en-US" sz="1600" dirty="0">
                <a:solidFill>
                  <a:schemeClr val="tx1"/>
                </a:solidFill>
              </a:rPr>
              <a:t> –</a:t>
            </a:r>
            <a:r>
              <a:rPr lang="ru-RU" sz="1600" dirty="0">
                <a:solidFill>
                  <a:schemeClr val="tx1"/>
                </a:solidFill>
              </a:rPr>
              <a:t> концентрация льда</a:t>
            </a:r>
            <a:endParaRPr lang="ru-RU" sz="1600" dirty="0"/>
          </a:p>
        </p:txBody>
      </p:sp>
      <p:pic>
        <p:nvPicPr>
          <p:cNvPr id="42" name="Picture 3">
            <a:extLst>
              <a:ext uri="{FF2B5EF4-FFF2-40B4-BE49-F238E27FC236}">
                <a16:creationId xmlns:a16="http://schemas.microsoft.com/office/drawing/2014/main" id="{200DEFE3-BB37-4DEA-B020-B34128059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3914" y="6261343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3">
            <a:extLst>
              <a:ext uri="{FF2B5EF4-FFF2-40B4-BE49-F238E27FC236}">
                <a16:creationId xmlns:a16="http://schemas.microsoft.com/office/drawing/2014/main" id="{15B226EC-0D07-48F5-8118-DB78171F5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69" y="6261343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30278E9-7036-4A03-B3A3-EEDB055C376F}"/>
              </a:ext>
            </a:extLst>
          </p:cNvPr>
          <p:cNvSpPr txBox="1"/>
          <p:nvPr/>
        </p:nvSpPr>
        <p:spPr>
          <a:xfrm>
            <a:off x="896193" y="6165186"/>
            <a:ext cx="5179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Carton J. A., </a:t>
            </a:r>
            <a:r>
              <a:rPr lang="en-US" sz="1200" i="1" dirty="0" err="1"/>
              <a:t>Chepurin</a:t>
            </a:r>
            <a:r>
              <a:rPr lang="en-US" sz="1200" i="1" dirty="0"/>
              <a:t> G. A., Chen L. (2018) SODA3: A New Ocean Climate Reanalysis. J. </a:t>
            </a:r>
            <a:r>
              <a:rPr lang="en-US" sz="1200" i="1" dirty="0" err="1"/>
              <a:t>Clim</a:t>
            </a:r>
            <a:r>
              <a:rPr lang="en-US" sz="1200" i="1" dirty="0"/>
              <a:t>., 31, no. 17, 6967–6983. 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96492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712751" y="-133149"/>
            <a:ext cx="9251659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Обработка данных океана и морского льда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B9682-3DAF-46FD-90D5-CBC5232A861A}"/>
              </a:ext>
            </a:extLst>
          </p:cNvPr>
          <p:cNvSpPr txBox="1"/>
          <p:nvPr/>
        </p:nvSpPr>
        <p:spPr>
          <a:xfrm>
            <a:off x="560318" y="710953"/>
            <a:ext cx="10924209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Поскольку анализы океана SODA3.4.2 и GODAS HMC не содержат данных о температуре и солёности воды в Каспийском и Чёрном морях, то при составлении набора начальных данных для блока динамики океана оба этих параметра задаются модельными </a:t>
            </a:r>
            <a:r>
              <a:rPr lang="ru-RU" sz="1800" dirty="0" err="1">
                <a:effectLst/>
                <a:ea typeface="Times New Roman" panose="02020603050405020304" pitchFamily="18" charset="0"/>
              </a:rPr>
              <a:t>среднеклиматическими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в обоих водоёмах.</a:t>
            </a:r>
          </a:p>
          <a:p>
            <a:endParaRPr lang="ru-RU" sz="18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Модуль аномалии </a:t>
            </a:r>
            <a:r>
              <a:rPr lang="ru-RU" sz="1800" dirty="0">
                <a:solidFill>
                  <a:schemeClr val="tx1"/>
                </a:solidFill>
              </a:rPr>
              <a:t>солености ограничен 1 промилле.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Times New Roman" panose="02020603050405020304" pitchFamily="18" charset="0"/>
              </a:rPr>
              <a:t>Отрицательные значения концентрации и</a:t>
            </a:r>
            <a:r>
              <a:rPr lang="ru-RU" dirty="0">
                <a:ea typeface="Times New Roman" panose="02020603050405020304" pitchFamily="18" charset="0"/>
              </a:rPr>
              <a:t> толщины льда в ячейке заменяются нулевыми. </a:t>
            </a:r>
            <a:endParaRPr lang="ru-RU" sz="18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Для обеспечения корректной работы блока термодинамики морского льда температура воды в океане задаётся физически согласованной с солёностью: </a:t>
            </a:r>
          </a:p>
          <a:p>
            <a:r>
              <a:rPr lang="ru-RU" dirty="0">
                <a:ea typeface="Times New Roman" panose="02020603050405020304" pitchFamily="18" charset="0"/>
              </a:rPr>
              <a:t>    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большей или равной температуре замерзания при данной солёности, вычисляемой по формуле:</a:t>
            </a:r>
          </a:p>
          <a:p>
            <a:endParaRPr lang="ru-RU" sz="1800" dirty="0">
              <a:effectLst/>
              <a:ea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sz="2200" u="sng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Несогласованность доли ячейки, покрытой льдом, и толщины</a:t>
            </a:r>
            <a:r>
              <a:rPr lang="en-US" dirty="0"/>
              <a:t> </a:t>
            </a:r>
            <a:r>
              <a:rPr lang="ru-RU" dirty="0"/>
              <a:t>льда.</a:t>
            </a:r>
            <a:br>
              <a:rPr lang="ru-RU" dirty="0"/>
            </a:br>
            <a:r>
              <a:rPr lang="ru-RU" sz="1800" dirty="0">
                <a:solidFill>
                  <a:schemeClr val="tx1"/>
                </a:solidFill>
              </a:rPr>
              <a:t>Ограничение значения массы льда в ячейке так, чтобы толщина льда была не больше 1800 см и не меньше 0.01 см.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9601" y="3973384"/>
          <a:ext cx="2451042" cy="500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1180800" imgH="241200" progId="">
                  <p:embed/>
                </p:oleObj>
              </mc:Choice>
              <mc:Fallback>
                <p:oleObj name="Equation" r:id="rId3" imgW="1180800" imgH="241200" progId="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601" y="3973384"/>
                        <a:ext cx="2451042" cy="500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B7D0F420-73FA-4475-8C23-43E049128B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647" y="4568458"/>
          <a:ext cx="681315" cy="479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5" imgW="342720" imgH="241200" progId="">
                  <p:embed/>
                </p:oleObj>
              </mc:Choice>
              <mc:Fallback>
                <p:oleObj name="Equation" r:id="rId5" imgW="342720" imgH="241200" progId="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B7D0F420-73FA-4475-8C23-43E049128B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647" y="4568458"/>
                        <a:ext cx="681315" cy="479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DCFA3D9-EFE0-4D05-B837-D481C8CF4935}"/>
              </a:ext>
            </a:extLst>
          </p:cNvPr>
          <p:cNvSpPr txBox="1"/>
          <p:nvPr/>
        </p:nvSpPr>
        <p:spPr>
          <a:xfrm>
            <a:off x="2133685" y="4623514"/>
            <a:ext cx="278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температура замерзания</a:t>
            </a:r>
          </a:p>
        </p:txBody>
      </p: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79C56DE8-8D1E-4F25-BFC8-99F709DCF4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2093" y="5120087"/>
          <a:ext cx="299212" cy="380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7" imgW="139680" imgH="177480" progId="">
                  <p:embed/>
                </p:oleObj>
              </mc:Choice>
              <mc:Fallback>
                <p:oleObj name="Equation" r:id="rId7" imgW="139680" imgH="177480" progId="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id="{79C56DE8-8D1E-4F25-BFC8-99F709DCF4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2093" y="5120087"/>
                        <a:ext cx="299212" cy="3808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D25604D6-3228-4632-ACAF-C3285C3452A2}"/>
              </a:ext>
            </a:extLst>
          </p:cNvPr>
          <p:cNvSpPr txBox="1"/>
          <p:nvPr/>
        </p:nvSpPr>
        <p:spPr>
          <a:xfrm>
            <a:off x="2114027" y="5120087"/>
            <a:ext cx="1297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соленость</a:t>
            </a:r>
          </a:p>
        </p:txBody>
      </p:sp>
    </p:spTree>
    <p:extLst>
      <p:ext uri="{BB962C8B-B14F-4D97-AF65-F5344CB8AC3E}">
        <p14:creationId xmlns:p14="http://schemas.microsoft.com/office/powerpoint/2010/main" val="71049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id="{DCFA7174-D779-4431-B85D-1D217D7F1F4F}"/>
              </a:ext>
            </a:extLst>
          </p:cNvPr>
          <p:cNvSpPr/>
          <p:nvPr/>
        </p:nvSpPr>
        <p:spPr>
          <a:xfrm>
            <a:off x="3661083" y="708252"/>
            <a:ext cx="5802532" cy="500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746452" y="-95665"/>
            <a:ext cx="9806308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spc="-1" dirty="0">
                <a:solidFill>
                  <a:srgbClr val="141CBC"/>
                </a:solidFill>
                <a:latin typeface="Calibri"/>
              </a:rPr>
              <a:t>Данные анализа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141CBC"/>
                </a:solidFill>
              </a:rPr>
              <a:t>атмосферы, почвы и поверхностных характеристик</a:t>
            </a:r>
            <a:endParaRPr lang="ru-RU" sz="2400" spc="-1" dirty="0">
              <a:solidFill>
                <a:srgbClr val="141CBC"/>
              </a:solidFill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AA949A-32DD-4843-A65D-411767EA368A}"/>
              </a:ext>
            </a:extLst>
          </p:cNvPr>
          <p:cNvSpPr txBox="1"/>
          <p:nvPr/>
        </p:nvSpPr>
        <p:spPr>
          <a:xfrm>
            <a:off x="1100245" y="1335225"/>
            <a:ext cx="109242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Данные </a:t>
            </a:r>
            <a:r>
              <a:rPr lang="en-US" b="1" dirty="0"/>
              <a:t>ERA5</a:t>
            </a:r>
            <a:r>
              <a:rPr lang="ru-RU" b="1" dirty="0"/>
              <a:t> </a:t>
            </a:r>
            <a:r>
              <a:rPr lang="ru-RU" dirty="0"/>
              <a:t>на 00:00 часов даты старта прогноза</a:t>
            </a:r>
          </a:p>
          <a:p>
            <a:endParaRPr lang="ru-RU" u="sng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D1408D-2D0C-42C4-8BE0-BA267703E224}"/>
              </a:ext>
            </a:extLst>
          </p:cNvPr>
          <p:cNvSpPr txBox="1"/>
          <p:nvPr/>
        </p:nvSpPr>
        <p:spPr>
          <a:xfrm>
            <a:off x="1100244" y="2635275"/>
            <a:ext cx="10924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Times New Roman" panose="02020603050405020304" pitchFamily="18" charset="0"/>
              </a:rPr>
              <a:t>Климатология рассчитывается за </a:t>
            </a:r>
            <a:r>
              <a:rPr lang="ru-RU" dirty="0">
                <a:ea typeface="Times New Roman" panose="02020603050405020304" pitchFamily="18" charset="0"/>
              </a:rPr>
              <a:t>1991</a:t>
            </a:r>
            <a:r>
              <a:rPr lang="ru-RU" dirty="0">
                <a:effectLst/>
                <a:ea typeface="Times New Roman" panose="02020603050405020304" pitchFamily="18" charset="0"/>
              </a:rPr>
              <a:t>-2020 гг. (</a:t>
            </a:r>
            <a:r>
              <a:rPr lang="ru-RU" dirty="0" err="1">
                <a:effectLst/>
                <a:ea typeface="Times New Roman" panose="02020603050405020304" pitchFamily="18" charset="0"/>
              </a:rPr>
              <a:t>хиндкасты</a:t>
            </a:r>
            <a:r>
              <a:rPr lang="ru-RU" dirty="0">
                <a:effectLst/>
                <a:ea typeface="Times New Roman" panose="02020603050405020304" pitchFamily="18" charset="0"/>
              </a:rPr>
              <a:t>),</a:t>
            </a:r>
            <a:br>
              <a:rPr lang="ru-RU" dirty="0">
                <a:effectLst/>
                <a:ea typeface="Times New Roman" panose="02020603050405020304" pitchFamily="18" charset="0"/>
              </a:rPr>
            </a:br>
            <a:r>
              <a:rPr lang="ru-RU" dirty="0">
                <a:effectLst/>
                <a:ea typeface="Times New Roman" panose="02020603050405020304" pitchFamily="18" charset="0"/>
              </a:rPr>
              <a:t>                                                         за 2007-2015 гг. (</a:t>
            </a:r>
            <a:r>
              <a:rPr lang="ru-RU" dirty="0" err="1">
                <a:effectLst/>
                <a:ea typeface="Times New Roman" panose="02020603050405020304" pitchFamily="18" charset="0"/>
              </a:rPr>
              <a:t>квазиоперативные</a:t>
            </a:r>
            <a:r>
              <a:rPr lang="ru-RU" dirty="0">
                <a:effectLst/>
                <a:ea typeface="Times New Roman" panose="02020603050405020304" pitchFamily="18" charset="0"/>
              </a:rPr>
              <a:t> прогнозы)</a:t>
            </a:r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E47B207C-FB64-4E03-8C3E-A63F7E62CA31}"/>
              </a:ext>
            </a:extLst>
          </p:cNvPr>
          <p:cNvSpPr txBox="1">
            <a:spLocks/>
          </p:cNvSpPr>
          <p:nvPr/>
        </p:nvSpPr>
        <p:spPr>
          <a:xfrm>
            <a:off x="2153806" y="456789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1991-н.в.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15B226EC-0D07-48F5-8118-DB78171F5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2042" y="6322713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7AC424-CF5D-45D1-912C-CE00AFEABDC0}"/>
              </a:ext>
            </a:extLst>
          </p:cNvPr>
          <p:cNvSpPr txBox="1"/>
          <p:nvPr/>
        </p:nvSpPr>
        <p:spPr>
          <a:xfrm>
            <a:off x="1252514" y="5067948"/>
            <a:ext cx="101661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dirty="0">
                <a:effectLst/>
                <a:ea typeface="Times New Roman" panose="02020603050405020304" pitchFamily="18" charset="0"/>
              </a:rPr>
              <a:t> представлены в виде файлов формата </a:t>
            </a:r>
            <a:r>
              <a:rPr lang="en-US" dirty="0">
                <a:ea typeface="Times New Roman" panose="02020603050405020304" pitchFamily="18" charset="0"/>
              </a:rPr>
              <a:t>GRIB2</a:t>
            </a:r>
            <a:r>
              <a:rPr lang="ru-RU" dirty="0">
                <a:effectLst/>
                <a:ea typeface="Times New Roman" panose="02020603050405020304" pitchFamily="18" charset="0"/>
              </a:rPr>
              <a:t>, содержащих поля, заданные на регулярной широтно-долготной сетке с разрешением </a:t>
            </a:r>
            <a:r>
              <a:rPr lang="ru-RU" dirty="0">
                <a:ea typeface="Times New Roman" panose="02020603050405020304" pitchFamily="18" charset="0"/>
              </a:rPr>
              <a:t>2</a:t>
            </a:r>
            <a:r>
              <a:rPr lang="ru-RU" dirty="0">
                <a:effectLst/>
                <a:ea typeface="Times New Roman" panose="02020603050405020304" pitchFamily="18" charset="0"/>
              </a:rPr>
              <a:t> ̊ × </a:t>
            </a:r>
            <a:r>
              <a:rPr lang="ru-RU" dirty="0">
                <a:ea typeface="Times New Roman" panose="02020603050405020304" pitchFamily="18" charset="0"/>
              </a:rPr>
              <a:t>1.</a:t>
            </a:r>
            <a:r>
              <a:rPr lang="ru-RU" dirty="0">
                <a:effectLst/>
                <a:ea typeface="Times New Roman" panose="02020603050405020304" pitchFamily="18" charset="0"/>
              </a:rPr>
              <a:t>5 ̊  по долготе и широте, 37 уровнями давления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DD827E-DCBC-4E00-A22F-389A18E598C5}"/>
              </a:ext>
            </a:extLst>
          </p:cNvPr>
          <p:cNvSpPr txBox="1"/>
          <p:nvPr/>
        </p:nvSpPr>
        <p:spPr>
          <a:xfrm>
            <a:off x="2153806" y="6300479"/>
            <a:ext cx="8817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H. </a:t>
            </a:r>
            <a:r>
              <a:rPr lang="en-US" sz="1400" i="1" dirty="0" err="1"/>
              <a:t>Hersbach</a:t>
            </a:r>
            <a:r>
              <a:rPr lang="en-US" sz="1400" i="1" dirty="0"/>
              <a:t>, B. Bell, P. </a:t>
            </a:r>
            <a:r>
              <a:rPr lang="en-US" sz="1400" i="1" dirty="0" err="1"/>
              <a:t>Berrisford</a:t>
            </a:r>
            <a:r>
              <a:rPr lang="en-US" sz="1400" i="1" dirty="0"/>
              <a:t>, S. Hirahara (2020) The ERA5 global reanalysis. Q.J.R. </a:t>
            </a:r>
            <a:r>
              <a:rPr lang="en-US" sz="1400" i="1" dirty="0" err="1"/>
              <a:t>Meteorol</a:t>
            </a:r>
            <a:r>
              <a:rPr lang="en-US" sz="1400" i="1" dirty="0"/>
              <a:t>. Soc., 146, 1999–2049.</a:t>
            </a:r>
            <a:endParaRPr lang="ru-RU" sz="1400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5797AD-5452-4803-84AD-91B5EE1ADC97}"/>
              </a:ext>
            </a:extLst>
          </p:cNvPr>
          <p:cNvSpPr txBox="1"/>
          <p:nvPr/>
        </p:nvSpPr>
        <p:spPr>
          <a:xfrm>
            <a:off x="1411630" y="1874980"/>
            <a:ext cx="7187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http://apps.ecmwf.int/datasets/data/interim-full-daily/levtype=sfc/</a:t>
            </a:r>
            <a:r>
              <a:rPr lang="en-US" sz="1800" dirty="0"/>
              <a:t> </a:t>
            </a:r>
          </a:p>
          <a:p>
            <a:r>
              <a:rPr lang="en-US" sz="1800" dirty="0">
                <a:hlinkClick r:id="rId3"/>
              </a:rPr>
              <a:t>http://apps.ecmwf.int/datasets/data/interim-full-daily/levtype=pl/</a:t>
            </a:r>
            <a:r>
              <a:rPr lang="en-US" sz="1800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0A8A15-C34C-40B4-BC72-B1AC2B924EE7}"/>
              </a:ext>
            </a:extLst>
          </p:cNvPr>
          <p:cNvSpPr txBox="1"/>
          <p:nvPr/>
        </p:nvSpPr>
        <p:spPr>
          <a:xfrm>
            <a:off x="2396881" y="3278245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U-</a:t>
            </a:r>
            <a:r>
              <a:rPr lang="ru-RU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V-</a:t>
            </a:r>
            <a:r>
              <a:rPr lang="ru-RU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Температура воздуха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Удельная влажность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Давление на поверхности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AD9E80-1D1E-417F-8A01-A72F7E2F2A2E}"/>
              </a:ext>
            </a:extLst>
          </p:cNvPr>
          <p:cNvSpPr txBox="1"/>
          <p:nvPr/>
        </p:nvSpPr>
        <p:spPr>
          <a:xfrm>
            <a:off x="6976889" y="3452696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Температура поверхности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Толщина снега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Температура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Влажность почвы</a:t>
            </a:r>
          </a:p>
        </p:txBody>
      </p:sp>
    </p:spTree>
    <p:extLst>
      <p:ext uri="{BB962C8B-B14F-4D97-AF65-F5344CB8AC3E}">
        <p14:creationId xmlns:p14="http://schemas.microsoft.com/office/powerpoint/2010/main" val="2697290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306316" y="127000"/>
            <a:ext cx="11745984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Обработка данных атмосферы, почвы и поверхностных характеристик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B9682-3DAF-46FD-90D5-CBC5232A861A}"/>
              </a:ext>
            </a:extLst>
          </p:cNvPr>
          <p:cNvSpPr txBox="1"/>
          <p:nvPr/>
        </p:nvSpPr>
        <p:spPr>
          <a:xfrm>
            <a:off x="611116" y="1333253"/>
            <a:ext cx="10924209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ea typeface="Times New Roman" panose="02020603050405020304" pitchFamily="18" charset="0"/>
              </a:rPr>
              <a:t>Для температуры и </a:t>
            </a:r>
            <a:r>
              <a:rPr lang="ru-RU" sz="2000" dirty="0" err="1">
                <a:effectLst/>
                <a:ea typeface="Times New Roman" panose="02020603050405020304" pitchFamily="18" charset="0"/>
              </a:rPr>
              <a:t>влагозапаса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 почвы производится линейная интерполяция на модельные горизонты с экстраполяцией постоянными значениями, а также производится наложение маски суши модели. 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endParaRPr lang="ru-RU" sz="20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ea typeface="Times New Roman" panose="02020603050405020304" pitchFamily="18" charset="0"/>
              </a:rPr>
              <a:t>Для обеспечения физической согласованности характеристик деятельного слоя суши во всех ячейках, где водно-эквивалентная толщина снежного покрова превышает 0.1 см, температура поверхности задаётся не превышающей 273.15 К.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ea typeface="Times New Roman" panose="02020603050405020304" pitchFamily="18" charset="0"/>
              </a:rPr>
              <a:t>В блоке теплового и водного баланса суши климатической модели ИВМ РАН для описания </a:t>
            </a:r>
            <a:r>
              <a:rPr lang="ru-RU" sz="2000" dirty="0" err="1">
                <a:effectLst/>
                <a:ea typeface="Times New Roman" panose="02020603050405020304" pitchFamily="18" charset="0"/>
              </a:rPr>
              <a:t>влагопроводности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 почвы используется параметризация </a:t>
            </a:r>
            <a:r>
              <a:rPr lang="ru-RU" sz="2000" dirty="0" err="1">
                <a:effectLst/>
                <a:ea typeface="Times New Roman" panose="02020603050405020304" pitchFamily="18" charset="0"/>
              </a:rPr>
              <a:t>Клаппа-Хорнбергера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, корректно работающая только при достаточно больших значениях влагосодержания почвы. Поэтому начальное состояние </a:t>
            </a:r>
            <a:r>
              <a:rPr lang="ru-RU" sz="2000" dirty="0" err="1">
                <a:effectLst/>
                <a:ea typeface="Times New Roman" panose="02020603050405020304" pitchFamily="18" charset="0"/>
              </a:rPr>
              <a:t>влагозапаса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 в жидкой форме ограничивается снизу значением 0.01 для всех используемых типов почв.</a:t>
            </a:r>
            <a:endParaRPr lang="ru-RU" dirty="0">
              <a:effectLst/>
              <a:ea typeface="Arial" panose="020B0604020202020204" pitchFamily="34" charset="0"/>
            </a:endParaRPr>
          </a:p>
          <a:p>
            <a:endParaRPr lang="ru-RU" sz="2000" dirty="0">
              <a:effectLst/>
              <a:ea typeface="Arial" panose="020B0604020202020204" pitchFamily="34" charset="0"/>
            </a:endParaRPr>
          </a:p>
          <a:p>
            <a:endParaRPr lang="ru-RU" sz="2000" dirty="0">
              <a:effectLst/>
              <a:ea typeface="Times New Roman" panose="02020603050405020304" pitchFamily="18" charset="0"/>
            </a:endParaRPr>
          </a:p>
          <a:p>
            <a:endParaRPr lang="ru-RU" sz="2400" u="sng" dirty="0"/>
          </a:p>
          <a:p>
            <a:endParaRPr lang="ru-RU" sz="2000" dirty="0"/>
          </a:p>
          <a:p>
            <a:endParaRPr lang="ru-RU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56884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98211" y="-18617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Климатология модели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5010" y="794183"/>
            <a:ext cx="112351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Климатология рассчитывается за 1991-2020 гг. (</a:t>
            </a:r>
            <a:r>
              <a:rPr lang="ru-RU" dirty="0" err="1">
                <a:ea typeface="Times New Roman" panose="02020603050405020304" pitchFamily="18" charset="0"/>
              </a:rPr>
              <a:t>хиндкасты</a:t>
            </a:r>
            <a:r>
              <a:rPr lang="ru-RU" dirty="0">
                <a:ea typeface="Times New Roman" panose="02020603050405020304" pitchFamily="18" charset="0"/>
              </a:rPr>
              <a:t>), 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                                                         за 2007-2015 гг. (</a:t>
            </a:r>
            <a:r>
              <a:rPr lang="ru-RU" dirty="0" err="1">
                <a:ea typeface="Times New Roman" panose="02020603050405020304" pitchFamily="18" charset="0"/>
              </a:rPr>
              <a:t>квазиоперативные</a:t>
            </a:r>
            <a:r>
              <a:rPr lang="ru-RU" dirty="0">
                <a:ea typeface="Times New Roman" panose="02020603050405020304" pitchFamily="18" charset="0"/>
              </a:rPr>
              <a:t> расчеты)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Модельной климатологией являются данные </a:t>
            </a:r>
            <a:r>
              <a:rPr lang="ru-RU" dirty="0">
                <a:ea typeface="Times New Roman" panose="02020603050405020304" pitchFamily="18" charset="0"/>
              </a:rPr>
              <a:t>проведенного по протоколу CMIP6 </a:t>
            </a:r>
            <a:r>
              <a:rPr lang="ru-RU" dirty="0"/>
              <a:t>ансамбля исторических расчетов климатической модели ИВМ РАН. Такой способ вычисления климатологии является универсальным, поскольку пригоден для создания оперативного прогноза с любой даты.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Климатология модели рассчитывается по среднемесячным данным (для океана), </a:t>
            </a:r>
            <a:r>
              <a:rPr lang="ru-RU" dirty="0"/>
              <a:t>по данным на 00:00 1 числа месяца (для атмосферы)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Производится линейная интерполяция данных по времени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Данные модели представлены в виде неформатных файлов прямого доступа. 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- Модельные параметры в океане заданы на сетке с разрешением 0.5 ̊ × 0.25 ̊  по долготе и широте, 40 σ-уровнями по глубине. Во избежание сложностей при моделировании динамики океана у полюса используется сетка в обобщенных сферических координатах с Северным полюсом вне расчетной области на территории Сибири и местоположением Южного полюса, совпадающим с географическим.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- </a:t>
            </a:r>
            <a:r>
              <a:rPr lang="ru-RU" dirty="0"/>
              <a:t>Модельные параметры в блоке динамики атмосферы заданы на регулярной широтно-долготной сетке с разрешением 2 ̊ × 1.5 ̊  по долготе и широте, 73 σ-уровнями до высоты порядка 60 км. </a:t>
            </a: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0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72811" y="-158316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Задание начальных данных в терминах аномалий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015" y="478908"/>
            <a:ext cx="630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Начальное значение для проведения модельных расчетов: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2168" y="791004"/>
          <a:ext cx="5324475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3" imgW="2565360" imgH="330120" progId="">
                  <p:embed/>
                </p:oleObj>
              </mc:Choice>
              <mc:Fallback>
                <p:oleObj name="Equation" r:id="rId3" imgW="2565360" imgH="330120" progId="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168" y="791004"/>
                        <a:ext cx="5324475" cy="684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5866" y="1455455"/>
          <a:ext cx="94773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5" imgW="457200" imgH="266400" progId="">
                  <p:embed/>
                </p:oleObj>
              </mc:Choice>
              <mc:Fallback>
                <p:oleObj name="Equation" r:id="rId5" imgW="457200" imgH="266400" progId="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866" y="1455455"/>
                        <a:ext cx="947738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73922" y="1547014"/>
            <a:ext cx="643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климатология модельных значений переменных за </a:t>
            </a:r>
            <a:r>
              <a:rPr lang="en-US" dirty="0"/>
              <a:t>22</a:t>
            </a:r>
            <a:r>
              <a:rPr lang="ru-RU" dirty="0"/>
              <a:t> ноября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08" y="1998300"/>
          <a:ext cx="12636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7" imgW="609480" imgH="241200" progId="">
                  <p:embed/>
                </p:oleObj>
              </mc:Choice>
              <mc:Fallback>
                <p:oleObj name="Equation" r:id="rId7" imgW="609480" imgH="241200" progId="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108" y="1998300"/>
                        <a:ext cx="126365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73922" y="2088172"/>
            <a:ext cx="5719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 значения переменных </a:t>
            </a:r>
            <a:r>
              <a:rPr lang="ru-RU" dirty="0" err="1"/>
              <a:t>реанализа</a:t>
            </a:r>
            <a:r>
              <a:rPr lang="ru-RU" dirty="0"/>
              <a:t> за </a:t>
            </a:r>
            <a:r>
              <a:rPr lang="en-US" dirty="0"/>
              <a:t>22</a:t>
            </a:r>
            <a:r>
              <a:rPr lang="ru-RU" dirty="0"/>
              <a:t> ноября 19</a:t>
            </a:r>
            <a:r>
              <a:rPr lang="en-US" dirty="0"/>
              <a:t>91</a:t>
            </a:r>
            <a:r>
              <a:rPr lang="ru-RU" dirty="0"/>
              <a:t>г.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08" y="2518339"/>
          <a:ext cx="9493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9" imgW="457200" imgH="266400" progId="">
                  <p:embed/>
                </p:oleObj>
              </mc:Choice>
              <mc:Fallback>
                <p:oleObj name="Equation" r:id="rId9" imgW="457200" imgH="266400" progId="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108" y="2518339"/>
                        <a:ext cx="94932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473922" y="262933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ea typeface="SimSun" panose="02010600030101010101" pitchFamily="2" charset="-122"/>
              </a:rPr>
              <a:t>- </a:t>
            </a:r>
            <a:r>
              <a:rPr lang="ru-RU" dirty="0">
                <a:ea typeface="SimSun" panose="02010600030101010101" pitchFamily="2" charset="-122"/>
              </a:rPr>
              <a:t>климатология </a:t>
            </a:r>
            <a:r>
              <a:rPr lang="ru-RU" dirty="0" err="1">
                <a:ea typeface="SimSun" panose="02010600030101010101" pitchFamily="2" charset="-122"/>
              </a:rPr>
              <a:t>реанализа</a:t>
            </a:r>
            <a:r>
              <a:rPr lang="ru-RU" dirty="0">
                <a:ea typeface="SimSun" panose="02010600030101010101" pitchFamily="2" charset="-122"/>
              </a:rPr>
              <a:t> за </a:t>
            </a:r>
            <a:r>
              <a:rPr lang="en-US" dirty="0">
                <a:ea typeface="SimSun" panose="02010600030101010101" pitchFamily="2" charset="-122"/>
              </a:rPr>
              <a:t>22</a:t>
            </a:r>
            <a:r>
              <a:rPr lang="ru-RU" dirty="0">
                <a:ea typeface="SimSun" panose="02010600030101010101" pitchFamily="2" charset="-122"/>
              </a:rPr>
              <a:t> ноября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7015" y="2998663"/>
            <a:ext cx="11234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В отдельных ячейках в модели и </a:t>
            </a:r>
            <a:r>
              <a:rPr lang="ru-RU" dirty="0" err="1">
                <a:ea typeface="Times New Roman" panose="02020603050405020304" pitchFamily="18" charset="0"/>
              </a:rPr>
              <a:t>реанализе</a:t>
            </a:r>
            <a:r>
              <a:rPr lang="ru-RU" dirty="0">
                <a:ea typeface="Times New Roman" panose="02020603050405020304" pitchFamily="18" charset="0"/>
              </a:rPr>
              <a:t> может значительно отличаться рельеф</a:t>
            </a:r>
            <a:r>
              <a:rPr lang="en-US" dirty="0">
                <a:ea typeface="Times New Roman" panose="02020603050405020304" pitchFamily="18" charset="0"/>
              </a:rPr>
              <a:t>. </a:t>
            </a:r>
            <a:r>
              <a:rPr lang="ru-RU" dirty="0">
                <a:ea typeface="Times New Roman" panose="02020603050405020304" pitchFamily="18" charset="0"/>
              </a:rPr>
              <a:t>Для некоторых параметров, таких как </a:t>
            </a:r>
            <a:r>
              <a:rPr lang="ru-RU" b="1" dirty="0">
                <a:ea typeface="Times New Roman" panose="02020603050405020304" pitchFamily="18" charset="0"/>
              </a:rPr>
              <a:t>толщина снега, температура и влажность почвы </a:t>
            </a:r>
            <a:r>
              <a:rPr lang="ru-RU" dirty="0">
                <a:ea typeface="Times New Roman" panose="02020603050405020304" pitchFamily="18" charset="0"/>
              </a:rPr>
              <a:t>диапазон величин в таких случаях может значительно отличаться для модели и </a:t>
            </a:r>
            <a:r>
              <a:rPr lang="ru-RU" dirty="0" err="1">
                <a:ea typeface="Times New Roman" panose="02020603050405020304" pitchFamily="18" charset="0"/>
              </a:rPr>
              <a:t>реанализа</a:t>
            </a:r>
            <a:r>
              <a:rPr lang="ru-RU" dirty="0">
                <a:ea typeface="Times New Roman" panose="02020603050405020304" pitchFamily="18" charset="0"/>
              </a:rPr>
              <a:t>. Чтобы учесть данную особенность они задавались по модифицированной формуле:</a:t>
            </a:r>
            <a:endParaRPr lang="ru-RU" dirty="0"/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29801" y="4053319"/>
          <a:ext cx="7169150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11" imgW="3454200" imgH="672840" progId="">
                  <p:embed/>
                </p:oleObj>
              </mc:Choice>
              <mc:Fallback>
                <p:oleObj name="Equation" r:id="rId11" imgW="3454200" imgH="672840" progId="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9801" y="4053319"/>
                        <a:ext cx="7169150" cy="1395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227" y="5621262"/>
          <a:ext cx="13954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13" imgW="672840" imgH="241200" progId="">
                  <p:embed/>
                </p:oleObj>
              </mc:Choice>
              <mc:Fallback>
                <p:oleObj name="Equation" r:id="rId13" imgW="672840" imgH="241200" progId="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227" y="5621262"/>
                        <a:ext cx="1395412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590799" y="5629710"/>
            <a:ext cx="5862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среднеквадратичные отклонения в модели и </a:t>
            </a:r>
            <a:r>
              <a:rPr lang="ru-RU" dirty="0" err="1"/>
              <a:t>реанализе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8258" y="6247471"/>
          <a:ext cx="11049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15" imgW="533160" imgH="228600" progId="">
                  <p:embed/>
                </p:oleObj>
              </mc:Choice>
              <mc:Fallback>
                <p:oleObj name="Equation" r:id="rId15" imgW="533160" imgH="228600" progId="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258" y="6247471"/>
                        <a:ext cx="11049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90799" y="6247471"/>
            <a:ext cx="874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величина, ограничивающая отношение стандартных отклонений модели и </a:t>
            </a:r>
            <a:r>
              <a:rPr lang="ru-RU" dirty="0" err="1"/>
              <a:t>реанализа</a:t>
            </a:r>
            <a:endParaRPr lang="ru-RU" dirty="0"/>
          </a:p>
        </p:txBody>
      </p:sp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69922" y="5396591"/>
          <a:ext cx="1155757" cy="903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17" imgW="647640" imgH="507960" progId="">
                  <p:embed/>
                </p:oleObj>
              </mc:Choice>
              <mc:Fallback>
                <p:oleObj name="Equation" r:id="rId17" imgW="647640" imgH="507960" progId="">
                  <p:embed/>
                  <p:pic>
                    <p:nvPicPr>
                      <p:cNvPr id="21" name="Объект 20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9922" y="5396591"/>
                        <a:ext cx="1155757" cy="9030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962" y="5358077"/>
          <a:ext cx="1450012" cy="867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19" imgW="761760" imgH="457200" progId="">
                  <p:embed/>
                </p:oleObj>
              </mc:Choice>
              <mc:Fallback>
                <p:oleObj name="Equation" r:id="rId19" imgW="761760" imgH="457200" progId="">
                  <p:embed/>
                  <p:pic>
                    <p:nvPicPr>
                      <p:cNvPr id="22" name="Объект 21">
                        <a:extLst>
                          <a:ext uri="{FF2B5EF4-FFF2-40B4-BE49-F238E27FC236}">
                            <a16:creationId xmlns:a16="http://schemas.microsoft.com/office/drawing/2014/main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1962" y="5358077"/>
                        <a:ext cx="1450012" cy="8670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3164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08128" y="571480"/>
            <a:ext cx="4387872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81158" y="533926"/>
            <a:ext cx="5000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ru-RU" sz="1600" dirty="0"/>
              <a:t>Данные </a:t>
            </a:r>
            <a:r>
              <a:rPr lang="ru-RU" sz="1600" dirty="0" err="1"/>
              <a:t>реанализа</a:t>
            </a:r>
            <a:r>
              <a:rPr lang="ru-RU" sz="1600" dirty="0"/>
              <a:t> атмосферы, почвы, поверхностных характеристик </a:t>
            </a:r>
            <a:br>
              <a:rPr lang="ru-RU" sz="1600" dirty="0"/>
            </a:br>
            <a:r>
              <a:rPr lang="ru-RU" sz="1600" dirty="0"/>
              <a:t>(</a:t>
            </a:r>
            <a:r>
              <a:rPr lang="en-US" sz="1600" dirty="0"/>
              <a:t>ERA5) </a:t>
            </a:r>
            <a:endParaRPr lang="ru-RU" sz="1600" dirty="0"/>
          </a:p>
          <a:p>
            <a:pPr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ru-RU" sz="1600" dirty="0"/>
              <a:t>Данные </a:t>
            </a:r>
            <a:r>
              <a:rPr lang="ru-RU" sz="1600" dirty="0" err="1"/>
              <a:t>реанализа</a:t>
            </a:r>
            <a:r>
              <a:rPr lang="ru-RU" sz="1600" dirty="0"/>
              <a:t> океана и морского льда</a:t>
            </a:r>
            <a:br>
              <a:rPr lang="ru-RU" sz="1600" dirty="0"/>
            </a:br>
            <a:r>
              <a:rPr lang="en-US" sz="1600" dirty="0"/>
              <a:t>(SODA3.4.2/ </a:t>
            </a:r>
            <a:r>
              <a:rPr lang="ru-RU" sz="1600" dirty="0"/>
              <a:t>ГМЦ-НЕМО</a:t>
            </a:r>
            <a:r>
              <a:rPr lang="en-US" sz="1600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69933" y="5023587"/>
            <a:ext cx="8686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Сезонные прогнозы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хиндкасты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1991-2020гг. +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квазиоперативные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прогнозы с 2021г.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96066" y="571480"/>
            <a:ext cx="371477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52728" y="2214554"/>
            <a:ext cx="585791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8465" y="3890666"/>
            <a:ext cx="5929354" cy="7858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95400" y="5025699"/>
            <a:ext cx="10274300" cy="16840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988579" y="20351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7346959" y="20351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880892" y="3501232"/>
            <a:ext cx="1588" cy="40458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5880892" y="4678596"/>
            <a:ext cx="796" cy="3471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13271" y="405274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INM-CM5</a:t>
            </a:r>
            <a:endParaRPr lang="ru-RU" sz="24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981200" y="-166705"/>
            <a:ext cx="8229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933" spc="-1" dirty="0">
                <a:solidFill>
                  <a:srgbClr val="141CBC"/>
                </a:solidFill>
                <a:latin typeface="Calibri"/>
              </a:rPr>
              <a:t>C</a:t>
            </a:r>
            <a:r>
              <a:rPr lang="ru-RU" sz="2933" spc="-1" dirty="0" err="1">
                <a:solidFill>
                  <a:srgbClr val="141CBC"/>
                </a:solidFill>
                <a:latin typeface="Calibri"/>
              </a:rPr>
              <a:t>езонные</a:t>
            </a:r>
            <a:r>
              <a:rPr lang="ru-RU" sz="2933" spc="-1" dirty="0">
                <a:solidFill>
                  <a:srgbClr val="141CBC"/>
                </a:solidFill>
                <a:latin typeface="Calibri"/>
              </a:rPr>
              <a:t> прогнозы модели </a:t>
            </a:r>
            <a:r>
              <a:rPr lang="en-US" sz="2933" spc="-1" dirty="0">
                <a:solidFill>
                  <a:srgbClr val="141CBC"/>
                </a:solidFill>
                <a:latin typeface="Calibri"/>
              </a:rPr>
              <a:t>INM-CM5</a:t>
            </a:r>
            <a:endParaRPr lang="ru-RU" sz="2933" spc="-1" dirty="0">
              <a:solidFill>
                <a:srgbClr val="141CBC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7570" y="987966"/>
            <a:ext cx="272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Модельная климатология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95603" y="2531788"/>
            <a:ext cx="5786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Задание начального состояния в терминах аномалий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08128" y="5265480"/>
            <a:ext cx="10052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Начало экспериментов </a:t>
            </a:r>
            <a:r>
              <a:rPr lang="ru-RU" b="1" dirty="0"/>
              <a:t>22 числа месяца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Продолжительность </a:t>
            </a:r>
            <a:r>
              <a:rPr lang="en-US" dirty="0"/>
              <a:t>– </a:t>
            </a:r>
            <a:r>
              <a:rPr lang="ru-RU" b="1" dirty="0"/>
              <a:t>6</a:t>
            </a:r>
            <a:r>
              <a:rPr lang="en-US" b="1" dirty="0"/>
              <a:t> </a:t>
            </a:r>
            <a:r>
              <a:rPr lang="ru-RU" b="1" dirty="0"/>
              <a:t>месяцев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20 членов ансамбля: Ансамбль начальных состояний получен путём внесения в начальное состояние </a:t>
            </a:r>
            <a:r>
              <a:rPr lang="ru-RU" b="1" dirty="0"/>
              <a:t>температуры воздуха </a:t>
            </a:r>
            <a:r>
              <a:rPr lang="ru-RU" dirty="0"/>
              <a:t>на всех σ-уровнях модели в каждой точке модельной сетки гладкого длинноволнового возмущения с амплитудой 0.1 К.</a:t>
            </a: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019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C149AB8-D27A-4EA2-964F-55F1783D1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55518"/>
              </p:ext>
            </p:extLst>
          </p:nvPr>
        </p:nvGraphicFramePr>
        <p:xfrm>
          <a:off x="2510509" y="4074541"/>
          <a:ext cx="6801108" cy="2585218"/>
        </p:xfrm>
        <a:graphic>
          <a:graphicData uri="http://schemas.openxmlformats.org/drawingml/2006/table">
            <a:tbl>
              <a:tblPr firstRow="1" firstCol="1" bandRow="1" bandCol="1">
                <a:tableStyleId>{E8B1032C-EA38-4F05-BA0D-38AFFFC7BED3}</a:tableStyleId>
              </a:tblPr>
              <a:tblGrid>
                <a:gridCol w="418949">
                  <a:extLst>
                    <a:ext uri="{9D8B030D-6E8A-4147-A177-3AD203B41FA5}">
                      <a16:colId xmlns:a16="http://schemas.microsoft.com/office/drawing/2014/main" val="3827829964"/>
                    </a:ext>
                  </a:extLst>
                </a:gridCol>
                <a:gridCol w="1950558">
                  <a:extLst>
                    <a:ext uri="{9D8B030D-6E8A-4147-A177-3AD203B41FA5}">
                      <a16:colId xmlns:a16="http://schemas.microsoft.com/office/drawing/2014/main" val="3413819458"/>
                    </a:ext>
                  </a:extLst>
                </a:gridCol>
                <a:gridCol w="2153231">
                  <a:extLst>
                    <a:ext uri="{9D8B030D-6E8A-4147-A177-3AD203B41FA5}">
                      <a16:colId xmlns:a16="http://schemas.microsoft.com/office/drawing/2014/main" val="351616991"/>
                    </a:ext>
                  </a:extLst>
                </a:gridCol>
                <a:gridCol w="568572">
                  <a:extLst>
                    <a:ext uri="{9D8B030D-6E8A-4147-A177-3AD203B41FA5}">
                      <a16:colId xmlns:a16="http://schemas.microsoft.com/office/drawing/2014/main" val="3372796505"/>
                    </a:ext>
                  </a:extLst>
                </a:gridCol>
                <a:gridCol w="569932">
                  <a:extLst>
                    <a:ext uri="{9D8B030D-6E8A-4147-A177-3AD203B41FA5}">
                      <a16:colId xmlns:a16="http://schemas.microsoft.com/office/drawing/2014/main" val="11141488"/>
                    </a:ext>
                  </a:extLst>
                </a:gridCol>
                <a:gridCol w="568572">
                  <a:extLst>
                    <a:ext uri="{9D8B030D-6E8A-4147-A177-3AD203B41FA5}">
                      <a16:colId xmlns:a16="http://schemas.microsoft.com/office/drawing/2014/main" val="824115729"/>
                    </a:ext>
                  </a:extLst>
                </a:gridCol>
                <a:gridCol w="571294">
                  <a:extLst>
                    <a:ext uri="{9D8B030D-6E8A-4147-A177-3AD203B41FA5}">
                      <a16:colId xmlns:a16="http://schemas.microsoft.com/office/drawing/2014/main" val="582038769"/>
                    </a:ext>
                  </a:extLst>
                </a:gridCol>
              </a:tblGrid>
              <a:tr h="34529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Диапазон</a:t>
                      </a:r>
                      <a:br>
                        <a:rPr lang="ru-RU" sz="1200" kern="1200">
                          <a:effectLst/>
                        </a:rPr>
                      </a:br>
                      <a:r>
                        <a:rPr lang="ru-RU" sz="1200" kern="1200">
                          <a:effectLst/>
                        </a:rPr>
                        <a:t> широт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Диапазон </a:t>
                      </a:r>
                      <a:br>
                        <a:rPr lang="ru-RU" sz="1200" kern="1200" dirty="0">
                          <a:effectLst/>
                        </a:rPr>
                      </a:br>
                      <a:r>
                        <a:rPr lang="ru-RU" sz="1200" kern="1200" dirty="0">
                          <a:effectLst/>
                        </a:rPr>
                        <a:t>долгот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87018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GLOBE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Глобус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2436944267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South Extratropical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3486679304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Tropic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670286720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 Extratropical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2096613329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 Eurasia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Северная Евразия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1713039801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European Part of Russia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ЕТР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2421752732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NorthEast 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1320683381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Europe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Европа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1333137854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Central_Asia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Центральная Азия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244967736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Siberia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Сибирь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3468639550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Far_East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Дальний Восток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val="41467015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2DCDFF3-CFED-45D9-AE76-1FACA5E94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9927" y="3304995"/>
            <a:ext cx="807941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i="1" dirty="0"/>
              <a:t>Регионы, по которым проводилась оценка ретроспективных прогнозов модели Земной системы ИВМ РАН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7EC701-4053-4CF1-89BE-5B10596B0E7B}"/>
              </a:ext>
            </a:extLst>
          </p:cNvPr>
          <p:cNvSpPr/>
          <p:nvPr/>
        </p:nvSpPr>
        <p:spPr>
          <a:xfrm>
            <a:off x="1023989" y="473555"/>
            <a:ext cx="97741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/>
              <a:t>Объект прогноза </a:t>
            </a: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Среднемесячные и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среднесезонные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аномалии (с нулевой и одномесячной заблаговременностью) для следующих метеорологических параметров: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Давление на уровне моря 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MSLP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Высота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геопотенциала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уровне 500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гПа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500);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Температура на уровне 850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гПа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850) и у земной поверхности 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Осадки (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Prec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9A707-CFA2-4FE0-A711-D9AE877CC06C}"/>
              </a:ext>
            </a:extLst>
          </p:cNvPr>
          <p:cNvSpPr txBox="1"/>
          <p:nvPr/>
        </p:nvSpPr>
        <p:spPr>
          <a:xfrm>
            <a:off x="4592547" y="2104771"/>
            <a:ext cx="530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/>
              <a:t>Критерии качества прогнозов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D32B09B-8517-489C-A5E2-AD085379F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916214"/>
              </p:ext>
            </p:extLst>
          </p:nvPr>
        </p:nvGraphicFramePr>
        <p:xfrm>
          <a:off x="1508967" y="2805941"/>
          <a:ext cx="3321980" cy="206718"/>
        </p:xfrm>
        <a:graphic>
          <a:graphicData uri="http://schemas.openxmlformats.org/drawingml/2006/table">
            <a:tbl>
              <a:tblPr firstRow="1" firstCol="1" bandRow="1" bandCol="1">
                <a:tableStyleId>{22838BEF-8BB2-4498-84A7-C5851F593DF1}</a:tableStyleId>
              </a:tblPr>
              <a:tblGrid>
                <a:gridCol w="830495">
                  <a:extLst>
                    <a:ext uri="{9D8B030D-6E8A-4147-A177-3AD203B41FA5}">
                      <a16:colId xmlns:a16="http://schemas.microsoft.com/office/drawing/2014/main" val="3133742402"/>
                    </a:ext>
                  </a:extLst>
                </a:gridCol>
                <a:gridCol w="830495">
                  <a:extLst>
                    <a:ext uri="{9D8B030D-6E8A-4147-A177-3AD203B41FA5}">
                      <a16:colId xmlns:a16="http://schemas.microsoft.com/office/drawing/2014/main" val="4234584160"/>
                    </a:ext>
                  </a:extLst>
                </a:gridCol>
                <a:gridCol w="830495">
                  <a:extLst>
                    <a:ext uri="{9D8B030D-6E8A-4147-A177-3AD203B41FA5}">
                      <a16:colId xmlns:a16="http://schemas.microsoft.com/office/drawing/2014/main" val="3964634778"/>
                    </a:ext>
                  </a:extLst>
                </a:gridCol>
                <a:gridCol w="830495">
                  <a:extLst>
                    <a:ext uri="{9D8B030D-6E8A-4147-A177-3AD203B41FA5}">
                      <a16:colId xmlns:a16="http://schemas.microsoft.com/office/drawing/2014/main" val="2228793182"/>
                    </a:ext>
                  </a:extLst>
                </a:gridCol>
              </a:tblGrid>
              <a:tr h="206718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ACC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r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RMSE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MSSS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5102240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F4F92F5-1EDB-4553-926F-5B283860C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490467"/>
              </p:ext>
            </p:extLst>
          </p:nvPr>
        </p:nvGraphicFramePr>
        <p:xfrm>
          <a:off x="6676680" y="2716955"/>
          <a:ext cx="3217332" cy="228102"/>
        </p:xfrm>
        <a:graphic>
          <a:graphicData uri="http://schemas.openxmlformats.org/drawingml/2006/table">
            <a:tbl>
              <a:tblPr firstRow="1" firstCol="1" bandRow="1" bandCol="1">
                <a:tableStyleId>{22838BEF-8BB2-4498-84A7-C5851F593DF1}</a:tableStyleId>
              </a:tblPr>
              <a:tblGrid>
                <a:gridCol w="1072444">
                  <a:extLst>
                    <a:ext uri="{9D8B030D-6E8A-4147-A177-3AD203B41FA5}">
                      <a16:colId xmlns:a16="http://schemas.microsoft.com/office/drawing/2014/main" val="2760287940"/>
                    </a:ext>
                  </a:extLst>
                </a:gridCol>
                <a:gridCol w="1072444">
                  <a:extLst>
                    <a:ext uri="{9D8B030D-6E8A-4147-A177-3AD203B41FA5}">
                      <a16:colId xmlns:a16="http://schemas.microsoft.com/office/drawing/2014/main" val="831290004"/>
                    </a:ext>
                  </a:extLst>
                </a:gridCol>
                <a:gridCol w="1072444">
                  <a:extLst>
                    <a:ext uri="{9D8B030D-6E8A-4147-A177-3AD203B41FA5}">
                      <a16:colId xmlns:a16="http://schemas.microsoft.com/office/drawing/2014/main" val="38500107"/>
                    </a:ext>
                  </a:extLst>
                </a:gridCol>
              </a:tblGrid>
              <a:tr h="22810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Roc</a:t>
                      </a:r>
                      <a:r>
                        <a:rPr lang="ru-RU" sz="1200" kern="100" dirty="0">
                          <a:effectLst/>
                        </a:rPr>
                        <a:t>_</a:t>
                      </a:r>
                      <a:r>
                        <a:rPr lang="en-US" sz="1200" kern="100" dirty="0">
                          <a:effectLst/>
                        </a:rPr>
                        <a:t>a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Roc_n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Roc_b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178165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37F4009-0871-D1BE-A1E8-891B78CE9D35}"/>
              </a:ext>
            </a:extLst>
          </p:cNvPr>
          <p:cNvSpPr txBox="1"/>
          <p:nvPr/>
        </p:nvSpPr>
        <p:spPr>
          <a:xfrm>
            <a:off x="2296091" y="2434985"/>
            <a:ext cx="253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Детерминистские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5B7CB-5743-5AA0-F04A-6AB3282DC218}"/>
              </a:ext>
            </a:extLst>
          </p:cNvPr>
          <p:cNvSpPr txBox="1"/>
          <p:nvPr/>
        </p:nvSpPr>
        <p:spPr>
          <a:xfrm>
            <a:off x="7610800" y="2387452"/>
            <a:ext cx="253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Вероятностные</a:t>
            </a:r>
          </a:p>
        </p:txBody>
      </p:sp>
    </p:spTree>
    <p:extLst>
      <p:ext uri="{BB962C8B-B14F-4D97-AF65-F5344CB8AC3E}">
        <p14:creationId xmlns:p14="http://schemas.microsoft.com/office/powerpoint/2010/main" val="283170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49CCB39-8DE3-83E4-0D68-25DBCF6E9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109737"/>
              </p:ext>
            </p:extLst>
          </p:nvPr>
        </p:nvGraphicFramePr>
        <p:xfrm>
          <a:off x="1196863" y="893010"/>
          <a:ext cx="9675728" cy="2657278"/>
        </p:xfrm>
        <a:graphic>
          <a:graphicData uri="http://schemas.openxmlformats.org/drawingml/2006/table">
            <a:tbl>
              <a:tblPr firstRow="1" firstCol="1" bandRow="1" bandCol="1">
                <a:tableStyleId>{69CF1AB2-1976-4502-BF36-3FF5EA218861}</a:tableStyleId>
              </a:tblPr>
              <a:tblGrid>
                <a:gridCol w="1478451">
                  <a:extLst>
                    <a:ext uri="{9D8B030D-6E8A-4147-A177-3AD203B41FA5}">
                      <a16:colId xmlns:a16="http://schemas.microsoft.com/office/drawing/2014/main" val="3827838487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1438783149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1487641336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1347901661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3632141923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308876493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2822764290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726135448"/>
                    </a:ext>
                  </a:extLst>
                </a:gridCol>
                <a:gridCol w="745031">
                  <a:extLst>
                    <a:ext uri="{9D8B030D-6E8A-4147-A177-3AD203B41FA5}">
                      <a16:colId xmlns:a16="http://schemas.microsoft.com/office/drawing/2014/main" val="3674912147"/>
                    </a:ext>
                  </a:extLst>
                </a:gridCol>
                <a:gridCol w="746966">
                  <a:extLst>
                    <a:ext uri="{9D8B030D-6E8A-4147-A177-3AD203B41FA5}">
                      <a16:colId xmlns:a16="http://schemas.microsoft.com/office/drawing/2014/main" val="499871581"/>
                    </a:ext>
                  </a:extLst>
                </a:gridCol>
                <a:gridCol w="754708">
                  <a:extLst>
                    <a:ext uri="{9D8B030D-6E8A-4147-A177-3AD203B41FA5}">
                      <a16:colId xmlns:a16="http://schemas.microsoft.com/office/drawing/2014/main" val="489552958"/>
                    </a:ext>
                  </a:extLst>
                </a:gridCol>
                <a:gridCol w="735355">
                  <a:extLst>
                    <a:ext uri="{9D8B030D-6E8A-4147-A177-3AD203B41FA5}">
                      <a16:colId xmlns:a16="http://schemas.microsoft.com/office/drawing/2014/main" val="2970546344"/>
                    </a:ext>
                  </a:extLst>
                </a:gridCol>
              </a:tblGrid>
              <a:tr h="139838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kern="1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sz="1100" kern="100" dirty="0">
                          <a:effectLst/>
                        </a:rPr>
                        <a:t>М</a:t>
                      </a:r>
                      <a:r>
                        <a:rPr lang="en-US" sz="1100" kern="100" dirty="0" err="1">
                          <a:effectLst/>
                        </a:rPr>
                        <a:t>ес</a:t>
                      </a:r>
                      <a:r>
                        <a:rPr lang="ru-RU" sz="1100" kern="100" dirty="0" err="1">
                          <a:effectLst/>
                        </a:rPr>
                        <a:t>яц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gridSpan="11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Район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63365"/>
                  </a:ext>
                </a:extLst>
              </a:tr>
              <a:tr h="660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Globe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S_Ex_trop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Tropic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N_Ex_trop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N_Eurasia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ETR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effectLst/>
                        </a:rPr>
                        <a:t>NE_Asia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Europe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Central_Asia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Siberia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Far_East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extLst>
                  <a:ext uri="{0D108BD9-81ED-4DB2-BD59-A6C34878D82A}">
                    <a16:rowId xmlns:a16="http://schemas.microsoft.com/office/drawing/2014/main" val="3540320822"/>
                  </a:ext>
                </a:extLst>
              </a:tr>
              <a:tr h="152550">
                <a:tc gridSpan="12"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ACC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49580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0.70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2245060970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0.68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1657100123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0.65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240792115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0.63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2631277348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0.59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485967521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0.57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457930561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mon1-3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0.53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0.79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3496922365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mon2-4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0.77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319765969"/>
                  </a:ext>
                </a:extLst>
              </a:tr>
              <a:tr h="152550">
                <a:tc>
                  <a:txBody>
                    <a:bodyPr/>
                    <a:lstStyle/>
                    <a:p>
                      <a:pPr marL="71755"/>
                      <a:r>
                        <a:rPr lang="en-US" sz="1200" kern="100">
                          <a:effectLst/>
                        </a:rPr>
                        <a:t>mon1-6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0.55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0.78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0.43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</a:rPr>
                        <a:t>0.24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</a:rPr>
                        <a:t>0.31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7371127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D58FB84-46AC-848A-D976-9D43D9830B1B}"/>
              </a:ext>
            </a:extLst>
          </p:cNvPr>
          <p:cNvSpPr txBox="1"/>
          <p:nvPr/>
        </p:nvSpPr>
        <p:spPr>
          <a:xfrm>
            <a:off x="3219673" y="246679"/>
            <a:ext cx="6978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Средние оценки качества ретроспективных сезонных прогнозов  </a:t>
            </a:r>
            <a:r>
              <a:rPr lang="en-US" sz="1600" b="1" i="1" dirty="0"/>
              <a:t>H500</a:t>
            </a:r>
            <a:r>
              <a:rPr lang="ru-RU" sz="1600" b="1" i="1" dirty="0"/>
              <a:t> по модели Земной системы ИВМ РАН за период 1991–2020 гг.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3F9CD3F-381F-4345-8D1D-38B3B8279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651341"/>
              </p:ext>
            </p:extLst>
          </p:nvPr>
        </p:nvGraphicFramePr>
        <p:xfrm>
          <a:off x="1304796" y="4115378"/>
          <a:ext cx="9582407" cy="2742622"/>
        </p:xfrm>
        <a:graphic>
          <a:graphicData uri="http://schemas.openxmlformats.org/drawingml/2006/table">
            <a:tbl>
              <a:tblPr firstRow="1" firstCol="1" bandRow="1" bandCol="1">
                <a:tableStyleId>{F5AB1C69-6EDB-4FF4-983F-18BD219EF322}</a:tableStyleId>
              </a:tblPr>
              <a:tblGrid>
                <a:gridCol w="1464193">
                  <a:extLst>
                    <a:ext uri="{9D8B030D-6E8A-4147-A177-3AD203B41FA5}">
                      <a16:colId xmlns:a16="http://schemas.microsoft.com/office/drawing/2014/main" val="3377590597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4011455521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2056849463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643701328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742488955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4100469125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1993082432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3924791600"/>
                    </a:ext>
                  </a:extLst>
                </a:gridCol>
                <a:gridCol w="737845">
                  <a:extLst>
                    <a:ext uri="{9D8B030D-6E8A-4147-A177-3AD203B41FA5}">
                      <a16:colId xmlns:a16="http://schemas.microsoft.com/office/drawing/2014/main" val="175830916"/>
                    </a:ext>
                  </a:extLst>
                </a:gridCol>
                <a:gridCol w="739762">
                  <a:extLst>
                    <a:ext uri="{9D8B030D-6E8A-4147-A177-3AD203B41FA5}">
                      <a16:colId xmlns:a16="http://schemas.microsoft.com/office/drawing/2014/main" val="2669771227"/>
                    </a:ext>
                  </a:extLst>
                </a:gridCol>
                <a:gridCol w="747429">
                  <a:extLst>
                    <a:ext uri="{9D8B030D-6E8A-4147-A177-3AD203B41FA5}">
                      <a16:colId xmlns:a16="http://schemas.microsoft.com/office/drawing/2014/main" val="557139302"/>
                    </a:ext>
                  </a:extLst>
                </a:gridCol>
                <a:gridCol w="728263">
                  <a:extLst>
                    <a:ext uri="{9D8B030D-6E8A-4147-A177-3AD203B41FA5}">
                      <a16:colId xmlns:a16="http://schemas.microsoft.com/office/drawing/2014/main" val="3805556386"/>
                    </a:ext>
                  </a:extLst>
                </a:gridCol>
              </a:tblGrid>
              <a:tr h="1604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</a:t>
                      </a:r>
                      <a:r>
                        <a:rPr lang="en-US" sz="1100" dirty="0" err="1">
                          <a:effectLst/>
                        </a:rPr>
                        <a:t>ес</a:t>
                      </a:r>
                      <a:r>
                        <a:rPr lang="ru-RU" sz="1100" dirty="0" err="1">
                          <a:effectLst/>
                        </a:rPr>
                        <a:t>яц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gridSpan="11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>
                          <a:effectLst/>
                        </a:rPr>
                        <a:t>Район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24316"/>
                  </a:ext>
                </a:extLst>
              </a:tr>
              <a:tr h="7461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Globe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S_Ex_trop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Tropic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N_Ex_trop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N_Eurasia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ETR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NE_Asia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Europe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Central_Asia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Siberia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Far_East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 vert="vert270"/>
                </a:tc>
                <a:extLst>
                  <a:ext uri="{0D108BD9-81ED-4DB2-BD59-A6C34878D82A}">
                    <a16:rowId xmlns:a16="http://schemas.microsoft.com/office/drawing/2014/main" val="4290731"/>
                  </a:ext>
                </a:extLst>
              </a:tr>
              <a:tr h="175062"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ACC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51381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1310475135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391524807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1483293854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466940389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4182137884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4071737689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mon1-3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3479313964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mon2-4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695637950"/>
                  </a:ext>
                </a:extLst>
              </a:tr>
              <a:tr h="175062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mon1-6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0" marB="0"/>
                </a:tc>
                <a:extLst>
                  <a:ext uri="{0D108BD9-81ED-4DB2-BD59-A6C34878D82A}">
                    <a16:rowId xmlns:a16="http://schemas.microsoft.com/office/drawing/2014/main" val="176529291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CF5716B-3903-49E4-8F98-8310E9E50EA2}"/>
              </a:ext>
            </a:extLst>
          </p:cNvPr>
          <p:cNvSpPr txBox="1"/>
          <p:nvPr/>
        </p:nvSpPr>
        <p:spPr>
          <a:xfrm>
            <a:off x="3801482" y="3611844"/>
            <a:ext cx="6675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Средние оценки качества ретроспективных сезонных прогнозов  </a:t>
            </a:r>
            <a:r>
              <a:rPr lang="en-US" sz="1600" b="1" i="1" dirty="0"/>
              <a:t>T2m </a:t>
            </a:r>
            <a:r>
              <a:rPr lang="ru-RU" sz="1600" b="1" i="1" dirty="0"/>
              <a:t>по модели Земной системы ИВМ РАН за период 1991–2020 гг. </a:t>
            </a:r>
          </a:p>
        </p:txBody>
      </p:sp>
    </p:spTree>
    <p:extLst>
      <p:ext uri="{BB962C8B-B14F-4D97-AF65-F5344CB8AC3E}">
        <p14:creationId xmlns:p14="http://schemas.microsoft.com/office/powerpoint/2010/main" val="3727108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287549-EE7A-2383-C70E-165760B4846F}"/>
              </a:ext>
            </a:extLst>
          </p:cNvPr>
          <p:cNvSpPr txBox="1"/>
          <p:nvPr/>
        </p:nvSpPr>
        <p:spPr>
          <a:xfrm>
            <a:off x="2773680" y="396707"/>
            <a:ext cx="78790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i="1" dirty="0"/>
              <a:t>Средние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/>
              <a:t>оценки качества ретроспективных сезонных прогнозов </a:t>
            </a:r>
            <a:r>
              <a:rPr lang="en-US" sz="1600" b="1" i="1" dirty="0"/>
              <a:t>h</a:t>
            </a:r>
            <a:r>
              <a:rPr lang="ru-RU" sz="1600" b="1" i="1" dirty="0"/>
              <a:t>500 по модели Земной системы ИВМ РАН за период 1991–2020 гг. по Северной Евразии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A40FB33-CD18-92AA-05CD-3588B2CD8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52899"/>
              </p:ext>
            </p:extLst>
          </p:nvPr>
        </p:nvGraphicFramePr>
        <p:xfrm>
          <a:off x="1051560" y="1166654"/>
          <a:ext cx="10515600" cy="1828800"/>
        </p:xfrm>
        <a:graphic>
          <a:graphicData uri="http://schemas.openxmlformats.org/drawingml/2006/table">
            <a:tbl>
              <a:tblPr firstRow="1" firstCol="1" bandRow="1" bandCol="1">
                <a:tableStyleId>{22838BEF-8BB2-4498-84A7-C5851F593DF1}</a:tableStyleId>
              </a:tblPr>
              <a:tblGrid>
                <a:gridCol w="1666004">
                  <a:extLst>
                    <a:ext uri="{9D8B030D-6E8A-4147-A177-3AD203B41FA5}">
                      <a16:colId xmlns:a16="http://schemas.microsoft.com/office/drawing/2014/main" val="2848967271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4188764412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1218182577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2613312767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371322319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201324843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504700072"/>
                    </a:ext>
                  </a:extLst>
                </a:gridCol>
                <a:gridCol w="1264228">
                  <a:extLst>
                    <a:ext uri="{9D8B030D-6E8A-4147-A177-3AD203B41FA5}">
                      <a16:colId xmlns:a16="http://schemas.microsoft.com/office/drawing/2014/main" val="40627973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00">
                          <a:effectLst/>
                        </a:rPr>
                        <a:t>Месяц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ACC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r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RMSE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MSSS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Roc</a:t>
                      </a:r>
                      <a:r>
                        <a:rPr lang="ru-RU" sz="1200" kern="100" dirty="0">
                          <a:effectLst/>
                        </a:rPr>
                        <a:t>_</a:t>
                      </a:r>
                      <a:r>
                        <a:rPr lang="en-US" sz="1200" kern="100" dirty="0">
                          <a:effectLst/>
                        </a:rPr>
                        <a:t>a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Roc_n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Roc_b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0640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0.27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0.17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3.79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0.04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73184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0.20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3.89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93760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4.17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90178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4.55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46328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0.08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4.86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943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0.07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5.06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0.03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0.51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95372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mon1-3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0.22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2.35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40670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mon2-4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0.30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0.19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2.54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4470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mon1-6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0.34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0.24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1.93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0.14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0.65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>
                          <a:effectLst/>
                        </a:rPr>
                        <a:t>0.52</a:t>
                      </a:r>
                      <a:endParaRPr lang="ru-RU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0.64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30578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C2A3200-2352-41C0-91B3-0E5ACDA1E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512500"/>
              </p:ext>
            </p:extLst>
          </p:nvPr>
        </p:nvGraphicFramePr>
        <p:xfrm>
          <a:off x="1113982" y="3986556"/>
          <a:ext cx="10390755" cy="1983940"/>
        </p:xfrm>
        <a:graphic>
          <a:graphicData uri="http://schemas.openxmlformats.org/drawingml/2006/table">
            <a:tbl>
              <a:tblPr firstRow="1" firstCol="1" bandRow="1" bandCol="1">
                <a:tableStyleId>{16D9F66E-5EB9-4882-86FB-DCBF35E3C3E4}</a:tableStyleId>
              </a:tblPr>
              <a:tblGrid>
                <a:gridCol w="1465391">
                  <a:extLst>
                    <a:ext uri="{9D8B030D-6E8A-4147-A177-3AD203B41FA5}">
                      <a16:colId xmlns:a16="http://schemas.microsoft.com/office/drawing/2014/main" val="606455438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1748304608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1461960182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4269965513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2690302929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3418049898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3817487381"/>
                    </a:ext>
                  </a:extLst>
                </a:gridCol>
                <a:gridCol w="1116190">
                  <a:extLst>
                    <a:ext uri="{9D8B030D-6E8A-4147-A177-3AD203B41FA5}">
                      <a16:colId xmlns:a16="http://schemas.microsoft.com/office/drawing/2014/main" val="2361907676"/>
                    </a:ext>
                  </a:extLst>
                </a:gridCol>
                <a:gridCol w="1112034">
                  <a:extLst>
                    <a:ext uri="{9D8B030D-6E8A-4147-A177-3AD203B41FA5}">
                      <a16:colId xmlns:a16="http://schemas.microsoft.com/office/drawing/2014/main" val="2491314417"/>
                    </a:ext>
                  </a:extLst>
                </a:gridCol>
              </a:tblGrid>
              <a:tr h="19839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>
                          <a:effectLst/>
                        </a:rPr>
                        <a:t>Месяц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ACC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effectLst/>
                        </a:rPr>
                        <a:t>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RMSE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</a:rPr>
                        <a:t>MSSS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RMSSS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Roc</a:t>
                      </a:r>
                      <a:r>
                        <a:rPr lang="ru-RU" sz="1200">
                          <a:effectLst/>
                        </a:rPr>
                        <a:t>_</a:t>
                      </a:r>
                      <a:r>
                        <a:rPr lang="en-US" sz="1200">
                          <a:effectLst/>
                        </a:rPr>
                        <a:t>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Roc_n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Roc_b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9925441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38662424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1.63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55825310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1.81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723346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6091414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22862541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2254331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mon1-3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64184010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mon2-4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84933200"/>
                  </a:ext>
                </a:extLst>
              </a:tr>
              <a:tr h="198394">
                <a:tc>
                  <a:txBody>
                    <a:bodyPr/>
                    <a:lstStyle/>
                    <a:p>
                      <a:pPr marL="9334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>
                          <a:effectLst/>
                        </a:rPr>
                        <a:t>mon1-6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02603678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84166E-EAE7-4FAC-8B18-5E0CC8135C96}"/>
              </a:ext>
            </a:extLst>
          </p:cNvPr>
          <p:cNvSpPr/>
          <p:nvPr/>
        </p:nvSpPr>
        <p:spPr>
          <a:xfrm>
            <a:off x="1520867" y="3422597"/>
            <a:ext cx="101763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i="1" dirty="0"/>
              <a:t>По территории Земного шара</a:t>
            </a:r>
          </a:p>
        </p:txBody>
      </p:sp>
    </p:spTree>
    <p:extLst>
      <p:ext uri="{BB962C8B-B14F-4D97-AF65-F5344CB8AC3E}">
        <p14:creationId xmlns:p14="http://schemas.microsoft.com/office/powerpoint/2010/main" val="1153833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4B64B2C-402F-450B-AA3F-F83C41160E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667327"/>
              </p:ext>
            </p:extLst>
          </p:nvPr>
        </p:nvGraphicFramePr>
        <p:xfrm>
          <a:off x="982202" y="775322"/>
          <a:ext cx="9506694" cy="5808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3" imgW="7810399" imgH="4771986" progId="Excel.Sheet.12">
                  <p:embed/>
                </p:oleObj>
              </mc:Choice>
              <mc:Fallback>
                <p:oleObj name="Worksheet" r:id="rId3" imgW="7810399" imgH="47719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2202" y="775322"/>
                        <a:ext cx="9506694" cy="5808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B8BF1D9-23DF-4F68-ADD9-28B538F7456F}"/>
              </a:ext>
            </a:extLst>
          </p:cNvPr>
          <p:cNvSpPr txBox="1"/>
          <p:nvPr/>
        </p:nvSpPr>
        <p:spPr>
          <a:xfrm>
            <a:off x="1703104" y="190547"/>
            <a:ext cx="8331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err="1"/>
              <a:t>Квазиоперативные</a:t>
            </a:r>
            <a:r>
              <a:rPr lang="ru-RU" sz="1600" b="1" i="1" dirty="0"/>
              <a:t> сезонные прогнозы Т2м за период с января 2021 по июль 2023г. Оценки качества прогнозов, осреднённых по территории Северной Евразии</a:t>
            </a:r>
          </a:p>
        </p:txBody>
      </p:sp>
    </p:spTree>
    <p:extLst>
      <p:ext uri="{BB962C8B-B14F-4D97-AF65-F5344CB8AC3E}">
        <p14:creationId xmlns:p14="http://schemas.microsoft.com/office/powerpoint/2010/main" val="2636311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C6AA43E-4274-4EF1-B416-B4E78CC0E7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837790"/>
              </p:ext>
            </p:extLst>
          </p:nvPr>
        </p:nvGraphicFramePr>
        <p:xfrm>
          <a:off x="990600" y="1041400"/>
          <a:ext cx="10210800" cy="477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Worksheet" r:id="rId3" imgW="10210742" imgH="4771986" progId="Excel.Sheet.12">
                  <p:embed/>
                </p:oleObj>
              </mc:Choice>
              <mc:Fallback>
                <p:oleObj name="Worksheet" r:id="rId3" imgW="10210742" imgH="47719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1041400"/>
                        <a:ext cx="10210800" cy="477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8D3AF7A-2C40-409E-B61A-C27BE12391AC}"/>
              </a:ext>
            </a:extLst>
          </p:cNvPr>
          <p:cNvSpPr txBox="1"/>
          <p:nvPr/>
        </p:nvSpPr>
        <p:spPr>
          <a:xfrm>
            <a:off x="1930437" y="296099"/>
            <a:ext cx="8331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err="1"/>
              <a:t>Квазиоперативные</a:t>
            </a:r>
            <a:r>
              <a:rPr lang="ru-RU" sz="1600" b="1" i="1" dirty="0"/>
              <a:t> сезонные прогнозы Т2м за период с января 2021 по июль 2023г. Оценки качества прогнозов, осреднённых по территории Северной Евразии</a:t>
            </a:r>
          </a:p>
        </p:txBody>
      </p:sp>
    </p:spTree>
    <p:extLst>
      <p:ext uri="{BB962C8B-B14F-4D97-AF65-F5344CB8AC3E}">
        <p14:creationId xmlns:p14="http://schemas.microsoft.com/office/powerpoint/2010/main" val="294781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7C6042-ED06-4E0E-B971-62933DFFC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0541" y="957431"/>
            <a:ext cx="9186312" cy="64868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EEF865-5BC9-44DC-8204-709F13E80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0542" y="3850469"/>
            <a:ext cx="9186311" cy="64868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9A3924-9F90-4009-A5B6-B897880A9743}"/>
              </a:ext>
            </a:extLst>
          </p:cNvPr>
          <p:cNvSpPr txBox="1"/>
          <p:nvPr/>
        </p:nvSpPr>
        <p:spPr>
          <a:xfrm>
            <a:off x="1930437" y="296099"/>
            <a:ext cx="8331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/>
              <a:t>Оценки качества прогнозов Т2м, осреднённых по территории Северной Евразии, за период с января 2021 по июль 2023г. </a:t>
            </a:r>
          </a:p>
        </p:txBody>
      </p:sp>
    </p:spTree>
    <p:extLst>
      <p:ext uri="{BB962C8B-B14F-4D97-AF65-F5344CB8AC3E}">
        <p14:creationId xmlns:p14="http://schemas.microsoft.com/office/powerpoint/2010/main" val="4025420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885DA4-DEA2-4F49-B020-E0B9CF761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425" y="806824"/>
            <a:ext cx="9538605" cy="67356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5EFB02-C08A-443D-842F-9394D0ABE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0051" y="3765177"/>
            <a:ext cx="9205355" cy="6500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61EB8-D15E-42CB-96ED-35BFABAEF271}"/>
              </a:ext>
            </a:extLst>
          </p:cNvPr>
          <p:cNvSpPr txBox="1"/>
          <p:nvPr/>
        </p:nvSpPr>
        <p:spPr>
          <a:xfrm>
            <a:off x="1930437" y="296099"/>
            <a:ext cx="8331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/>
              <a:t>Оценки качества прогнозов Т2м, осреднённых по территории Северной Евразии, за период с января 2021 по июль 2023г. </a:t>
            </a:r>
          </a:p>
        </p:txBody>
      </p:sp>
    </p:spTree>
    <p:extLst>
      <p:ext uri="{BB962C8B-B14F-4D97-AF65-F5344CB8AC3E}">
        <p14:creationId xmlns:p14="http://schemas.microsoft.com/office/powerpoint/2010/main" val="1397074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9E5712-43A1-4A1D-AF35-DAA3CAF32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3275" y="927769"/>
            <a:ext cx="8778903" cy="61991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0E7990-B2E2-4151-A3A1-954314F25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3275" y="3758413"/>
            <a:ext cx="8778905" cy="6199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099113-FE84-499B-B0B9-BBA9A327A66A}"/>
              </a:ext>
            </a:extLst>
          </p:cNvPr>
          <p:cNvSpPr txBox="1"/>
          <p:nvPr/>
        </p:nvSpPr>
        <p:spPr>
          <a:xfrm>
            <a:off x="1930437" y="296099"/>
            <a:ext cx="8331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/>
              <a:t>Оценки качества прогнозов Т2м, осреднённых по территории Северной Евразии, за период с января 2021 по июль 2023г. </a:t>
            </a:r>
          </a:p>
        </p:txBody>
      </p:sp>
    </p:spTree>
    <p:extLst>
      <p:ext uri="{BB962C8B-B14F-4D97-AF65-F5344CB8AC3E}">
        <p14:creationId xmlns:p14="http://schemas.microsoft.com/office/powerpoint/2010/main" val="174682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51E405-54D3-722F-7FC7-5A3B6E6B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042" y="1"/>
            <a:ext cx="9205916" cy="99494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028BBB-C8EB-1A71-813E-A88A4A59D1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41"/>
          <a:stretch/>
        </p:blipFill>
        <p:spPr>
          <a:xfrm>
            <a:off x="1740568" y="195500"/>
            <a:ext cx="4872790" cy="15149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BDBD46-E5B9-EF1F-2C2F-52EC328887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569" y="1710471"/>
            <a:ext cx="4776537" cy="2546120"/>
          </a:xfrm>
          <a:prstGeom prst="rect">
            <a:avLst/>
          </a:prstGeom>
        </p:spPr>
      </p:pic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DC2AA234-684D-8F26-3806-42AF463EC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3358" y="251008"/>
            <a:ext cx="3891900" cy="291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 ">
            <a:extLst>
              <a:ext uri="{FF2B5EF4-FFF2-40B4-BE49-F238E27FC236}">
                <a16:creationId xmlns:a16="http://schemas.microsoft.com/office/drawing/2014/main" id="{4F43A248-D640-9562-EA94-E72E53A3E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88695" y="4344926"/>
            <a:ext cx="4579143" cy="218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 ">
            <a:extLst>
              <a:ext uri="{FF2B5EF4-FFF2-40B4-BE49-F238E27FC236}">
                <a16:creationId xmlns:a16="http://schemas.microsoft.com/office/drawing/2014/main" id="{87955664-87DE-EF99-DA2F-0278EFB92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13358" y="2844827"/>
            <a:ext cx="3891900" cy="259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EC899B-20B8-455C-97D9-832F2591D74A}"/>
              </a:ext>
            </a:extLst>
          </p:cNvPr>
          <p:cNvSpPr txBox="1"/>
          <p:nvPr/>
        </p:nvSpPr>
        <p:spPr>
          <a:xfrm>
            <a:off x="6273308" y="5527371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480" algn="ctr">
              <a:lnSpc>
                <a:spcPct val="100000"/>
              </a:lnSpc>
              <a:buClr>
                <a:srgbClr val="000000"/>
              </a:buClr>
            </a:pPr>
            <a:r>
              <a:rPr lang="en-US" sz="1600" b="1" u="sng" spc="-1" dirty="0">
                <a:hlinkClick r:id="rId8"/>
              </a:rPr>
              <a:t>http://seakc.meteoinfo.ru/en/</a:t>
            </a:r>
            <a:r>
              <a:rPr lang="ru-RU" sz="1600" b="1" u="sng" spc="-1" dirty="0"/>
              <a:t> </a:t>
            </a:r>
            <a:endParaRPr lang="en-US" sz="1600" b="1" u="sng" spc="-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5B17BD-1332-4463-8758-C5D237C4959F}"/>
              </a:ext>
            </a:extLst>
          </p:cNvPr>
          <p:cNvSpPr txBox="1"/>
          <p:nvPr/>
        </p:nvSpPr>
        <p:spPr>
          <a:xfrm>
            <a:off x="6126958" y="595426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480" algn="ctr">
              <a:lnSpc>
                <a:spcPct val="100000"/>
              </a:lnSpc>
              <a:buClr>
                <a:srgbClr val="000000"/>
              </a:buClr>
            </a:pPr>
            <a:r>
              <a:rPr lang="en-US" sz="1600" b="1" u="sng" spc="-1" dirty="0">
                <a:hlinkClick r:id="rId9"/>
              </a:rPr>
              <a:t>http://seakc.meteoinfo.ru/</a:t>
            </a:r>
            <a:endParaRPr lang="en-US" sz="1600" b="1" u="sng" spc="-1" dirty="0"/>
          </a:p>
        </p:txBody>
      </p:sp>
    </p:spTree>
    <p:extLst>
      <p:ext uri="{BB962C8B-B14F-4D97-AF65-F5344CB8AC3E}">
        <p14:creationId xmlns:p14="http://schemas.microsoft.com/office/powerpoint/2010/main" val="557798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90301D-DE93-41C4-AA64-1F77DA045AC5}"/>
              </a:ext>
            </a:extLst>
          </p:cNvPr>
          <p:cNvSpPr txBox="1"/>
          <p:nvPr/>
        </p:nvSpPr>
        <p:spPr>
          <a:xfrm>
            <a:off x="4862457" y="398033"/>
            <a:ext cx="4776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C490B7-EF97-40E9-BA6F-829C319FFA2C}"/>
              </a:ext>
            </a:extLst>
          </p:cNvPr>
          <p:cNvSpPr/>
          <p:nvPr/>
        </p:nvSpPr>
        <p:spPr>
          <a:xfrm>
            <a:off x="842481" y="859698"/>
            <a:ext cx="10037852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cs typeface="Times New Roman" panose="02020603050405020304" pitchFamily="18" charset="0"/>
              </a:rPr>
              <a:t>В соответствии с Планом испытания и внедрения новых и усовершенствованных методов (технологий) гидрометеорологических прогнозов, метод по сезонному метеорологическому прогнозированию состояния климатической системы на основе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модели INM-CM5 </a:t>
            </a:r>
            <a:r>
              <a:rPr lang="ru-RU" dirty="0">
                <a:cs typeface="Times New Roman" panose="02020603050405020304" pitchFamily="18" charset="0"/>
              </a:rPr>
              <a:t>проходил испытания в Гидрометцентре России</a:t>
            </a:r>
            <a:r>
              <a:rPr lang="en-US" dirty="0">
                <a:cs typeface="Times New Roman" panose="02020603050405020304" pitchFamily="18" charset="0"/>
              </a:rPr>
              <a:t>/</a:t>
            </a:r>
            <a:r>
              <a:rPr lang="ru-RU" dirty="0">
                <a:cs typeface="Times New Roman" panose="02020603050405020304" pitchFamily="18" charset="0"/>
              </a:rPr>
              <a:t>в Северо-Евразийском климатическом центре в </a:t>
            </a:r>
            <a:r>
              <a:rPr lang="ru-RU" dirty="0" err="1">
                <a:cs typeface="Times New Roman" panose="02020603050405020304" pitchFamily="18" charset="0"/>
              </a:rPr>
              <a:t>квазиоперативном</a:t>
            </a:r>
            <a:r>
              <a:rPr lang="ru-RU" dirty="0">
                <a:cs typeface="Times New Roman" panose="02020603050405020304" pitchFamily="18" charset="0"/>
              </a:rPr>
              <a:t> режиме в период с января 2021 по июль 2023 гг.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В целом оценки качества ретроспективных и оперативных прогнозов с месячным осреднением, а также средних сезонных прогнозов с заблаговременностью до 1 месяца позволяют говорить об уровне успешности соответствующего мировому уровню.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cs typeface="Times New Roman" panose="02020603050405020304" pitchFamily="18" charset="0"/>
              </a:rPr>
              <a:t> При положительном решении ЦМКП планируется</a:t>
            </a:r>
            <a:r>
              <a:rPr lang="ru-RU" dirty="0"/>
              <a:t> внедрить в прогностическую работу ФГБУ «Гидрометцентр России» и СЕАКЦ «Систему сезонного метеорологического прогноза на базе модели INM-CM5» (ФГБУ «Гидрометцентр России», В.М. Хан, Ю.Д. Реснянский, В.А. Тищенко, Е.Н. Круглова, А.В. Субботин; ФГБУН ИВМ РАН, Е.М. Володин, А.С. </a:t>
            </a:r>
            <a:r>
              <a:rPr lang="ru-RU" dirty="0" err="1"/>
              <a:t>Грицун</a:t>
            </a:r>
            <a:r>
              <a:rPr lang="ru-RU" dirty="0"/>
              <a:t>, В.В. Воробьева, М.А. Тарасевич) наряду с использованием ранее внедренных отечественных технологий глобальных сезонных прогнозов Гидрометцентра России и Главной геофизической обсерватории им. </a:t>
            </a:r>
            <a:r>
              <a:rPr lang="ru-RU" dirty="0" err="1"/>
              <a:t>А.И.Воейкова</a:t>
            </a:r>
            <a:r>
              <a:rPr lang="ru-RU" dirty="0"/>
              <a:t> (Решение ЦМКП от 27 октября 2009г.).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Результаты испытаний успешности сезонных прогнозов температуры поверхности океана и состояния морского льда планируется представить на ЦМКП в первом квартале 2024 г.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 Будут проводиться работы по развитию системы глобального сезонного метеорологического прогнозирования на базе </a:t>
            </a:r>
            <a:r>
              <a:rPr lang="ru-RU" dirty="0" err="1"/>
              <a:t>мультимодельного</a:t>
            </a:r>
            <a:r>
              <a:rPr lang="ru-RU" dirty="0"/>
              <a:t> ансамбля отечественных моделей, включающего в том числе модель Земной системы ИВМ РАН. </a:t>
            </a:r>
          </a:p>
          <a:p>
            <a:r>
              <a:rPr lang="ru-RU" sz="1600" b="1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0691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8522</TotalTime>
  <Words>2895</Words>
  <Application>Microsoft Office PowerPoint</Application>
  <PresentationFormat>Широкоэкранный</PresentationFormat>
  <Paragraphs>738</Paragraphs>
  <Slides>25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Equation</vt:lpstr>
      <vt:lpstr>Worksheet</vt:lpstr>
      <vt:lpstr>Система сезонного метеорологического прогноза на базе модели INM-CM5  ФГБУ «Гидрометцентр России», В.М. Хан, Ю.Д. Реснянский, В.А. Тищенко, Е.Н. Круглова,  А.В. Субботин ФГБУН ИВМ РАН, Е.М. Володин, А.С. Грицун, В.В. Воробьева, М.А. Тарасевич 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Оценки экспериментальных долгосрочных метеорологических прогнозов, выпускаемых в Гидрометцентре России на базе модели INM-CM</dc:title>
  <dc:creator>valya</dc:creator>
  <cp:lastModifiedBy>valya</cp:lastModifiedBy>
  <cp:revision>89</cp:revision>
  <dcterms:created xsi:type="dcterms:W3CDTF">2023-06-06T13:37:54Z</dcterms:created>
  <dcterms:modified xsi:type="dcterms:W3CDTF">2023-11-22T10:29:15Z</dcterms:modified>
</cp:coreProperties>
</file>