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30" r:id="rId2"/>
    <p:sldId id="455" r:id="rId3"/>
    <p:sldId id="456" r:id="rId4"/>
    <p:sldId id="306" r:id="rId5"/>
    <p:sldId id="342" r:id="rId6"/>
    <p:sldId id="341" r:id="rId7"/>
    <p:sldId id="457" r:id="rId8"/>
    <p:sldId id="344" r:id="rId9"/>
    <p:sldId id="343" r:id="rId10"/>
    <p:sldId id="339" r:id="rId11"/>
    <p:sldId id="340" r:id="rId12"/>
    <p:sldId id="287" r:id="rId13"/>
    <p:sldId id="454" r:id="rId14"/>
    <p:sldId id="331" r:id="rId15"/>
    <p:sldId id="332" r:id="rId16"/>
    <p:sldId id="333" r:id="rId17"/>
    <p:sldId id="334" r:id="rId18"/>
    <p:sldId id="335" r:id="rId19"/>
    <p:sldId id="336" r:id="rId20"/>
    <p:sldId id="327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101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Relationship Id="rId9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5632F-98DF-48D3-9B35-B8D60D7AA99C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0C5962-1B07-481E-858B-31EEF12F0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27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6BCC5-8C34-4F93-BC81-5B365305CD4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087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6FEE61-55C9-4FCB-BD2E-E03DDC084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790F110-26F6-46D7-ADB4-9F180AECF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A4D0EDD-6879-4ACA-9D79-9FE7DE5A8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0FF547A-A763-4BFB-B601-F12B9786C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77663B8-3849-40CC-869B-6B22E2B7B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290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053273-2767-41BC-8A94-D25FD1AFA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47A9562-512A-49A1-B7CB-FE755500F5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B078A24-02E6-4FC9-98FD-4677B9277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2633531-B9DB-4F90-A7AD-E0B204221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A9F656E-0E1A-49A0-AB0B-9CF922AD7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263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728763-E31E-4602-A851-34F6365FA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D78B77E-16BA-4D83-8CB9-B44F3C99E9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7B9FCAA-4338-4BCB-AE9B-7B5CA0E70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EBF3F19-54CD-4061-95AE-5CB1A1D8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0016317-59C3-4C47-A100-C6F08201E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166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BE7C0E-932E-45A6-B81F-DBF8C81D6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2D8D791-1727-4022-AC00-72813FC4AB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EFB2DE4-75B4-41F2-8F4A-8170F6CFBF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AB1399C-8134-43CE-83F4-85FAC9785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38452C-C46C-42ED-B358-D8FDAFDCB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8B694F9-0E34-4BC9-B2A9-6BCB1A00E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44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164511-92AC-4100-A695-E9A3E3B29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1B80C73-8E7A-4929-A0A5-46DED9A42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87D32DC-4852-4BEA-B901-0B70B770CA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8056C2BC-D346-47BF-B776-6CED036DAF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64A30FB-6BB9-43D9-8D61-7AD81D57FC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B157F64-AB63-401E-BBF4-4CAFEDE78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CD4319E-0E28-42DF-BEF2-827E67991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1BAE3ACF-B5B0-44E3-ADE8-3EC2FD555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777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B21E67-038E-4230-82D4-D43706E1B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5B45029A-E61B-4BF6-ABF6-59ED76E6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BF20E687-5360-4383-B473-83A71D2EC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237017A-5270-4E8B-A50D-EF3B94685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928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2187338-1796-46C3-A49F-9A6546A10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4210172-1D24-4992-B858-DFE40690F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237E52B-920F-4350-B78F-9EC4B873A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033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C592C5-18F2-4CF9-AE7C-D0774ADE7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6097EAB-ED7F-4D33-8D0F-68ED85444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749756C-D436-4F50-8A12-933B174389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F3DA30D-CEC6-4D15-A1DD-BC577200A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61B3F1D-928B-4B2C-8BB6-261468714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3221E46-E25E-4339-8835-8970334FC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519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51FFA2-B7A2-47B0-9A4C-0285E79DA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F1330CF-8412-4744-8B2A-631AB2F28E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965096B-4BA3-4118-9492-481C4157C5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AAA39FD-1A08-4917-88CE-7FF7D6F05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C6E195C-CDB0-44E2-927A-477595829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B8C7B03-3EBB-4880-BEA9-537B28974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30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C3DD0A-F960-4A7C-8785-4FFE3870D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15EAF52-3BFA-4410-BBBE-C01D90ECDA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516B0BD-8DA8-463F-88F6-39A8526F4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6B1D72E-D30D-4EB3-B0D6-B59B89853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7DD9626-30EE-4F2E-A1AC-2B1E1978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219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CCEFDC2-A288-4911-9B89-20A6AB5CA2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A5F8CB3-9217-4EE7-A7AF-98AFF2A1FE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063DD1D-E7B8-40EE-A041-D146605D1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ABC6683-E91A-4F0C-986C-BD37E3473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570F407-B255-4974-9165-1BEC14464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971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600" y="274560"/>
            <a:ext cx="10972320" cy="114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>
              <a:buNone/>
              <a:defRPr/>
            </a:lvl1pPr>
          </a:lstStyle>
          <a:p>
            <a:pPr indent="0">
              <a:buNone/>
            </a:pP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ru-RU" sz="4267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2973D6E-98B7-4AC5-AAA5-BF56F9251A66}" type="slidenum">
              <a:rPr/>
              <a:p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3895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48BE50-D311-4361-A3A8-A77918A2E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0A454FE-F976-480C-9E1D-96AD805BC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A56324F-240B-45DE-A4A5-702B5E07D9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5F7BB-30EE-4D8F-BEB3-104AA6F35E08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F0110F5-C481-4189-83D2-D3BB59E054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3EF1228-B0D7-486A-8DEF-41CD155EFD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B68B6-22B2-4AD8-B534-119FE2A0A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401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dsrs.atmos.umd.edu/DATA/soda3.4.2/REGRIDED/ice/" TargetMode="External"/><Relationship Id="rId2" Type="http://schemas.openxmlformats.org/officeDocument/2006/relationships/hyperlink" Target="http://dsrs.atmos.umd.edu/DATA/soda3.4.2/REGRIDED/ocean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dsrs.atmos.umd.edu/DATA/soda3.4.2/REGRIDED/ocean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apps.ecmwf.int/datasets/data/interim-full-daily/levtype=sfc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3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.wmf"/><Relationship Id="rId20" Type="http://schemas.openxmlformats.org/officeDocument/2006/relationships/image" Target="../media/image17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12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9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4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19.png"/><Relationship Id="rId7" Type="http://schemas.openxmlformats.org/officeDocument/2006/relationships/image" Target="../media/image23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emf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emf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74EF2FC-B77D-4A1B-A405-47782446654B}"/>
              </a:ext>
            </a:extLst>
          </p:cNvPr>
          <p:cNvSpPr/>
          <p:nvPr/>
        </p:nvSpPr>
        <p:spPr>
          <a:xfrm>
            <a:off x="1541807" y="1428452"/>
            <a:ext cx="951693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Метод сверхдолгосрочного прогнозирования состояния климатической системы на основе климатической модели ИВМ РАН INM-CM5 и системы подготовки данных Гидрометцентра РФ </a:t>
            </a:r>
          </a:p>
          <a:p>
            <a:pPr algn="ctr"/>
            <a:endParaRPr lang="ru-RU" sz="16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ФГБУ «Гидрометцентр России», Ю.Д. Реснянский, В.А. Тищенко, В.М. Хан </a:t>
            </a:r>
          </a:p>
          <a:p>
            <a:pPr algn="ctr"/>
            <a:r>
              <a:rPr lang="ru-RU" sz="1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ФГБУН «ИВМ РАН», А.С. </a:t>
            </a:r>
            <a:r>
              <a:rPr lang="ru-RU" sz="16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Грицун</a:t>
            </a:r>
            <a:r>
              <a:rPr lang="ru-RU" sz="1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; ИВМ РАН/ФГБУ «Гидрометцентр России», Е.М. Володин, В.В. Воробьева, М.А. Тарасевич</a:t>
            </a:r>
            <a:endParaRPr lang="ru-RU" sz="16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FCABF97-CAC0-43B2-84B9-71D2CB6B2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31766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31ADCF7-26D5-4AC8-BBA1-7DC28F16A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652" y="115134"/>
            <a:ext cx="1248874" cy="113403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06FD10C-F9EF-41B8-8A66-B04F9B34B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5675" y="115133"/>
            <a:ext cx="1109057" cy="11090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59E76322-8AEE-497C-A6AE-37119435A792}"/>
              </a:ext>
            </a:extLst>
          </p:cNvPr>
          <p:cNvSpPr/>
          <p:nvPr/>
        </p:nvSpPr>
        <p:spPr>
          <a:xfrm>
            <a:off x="2681555" y="5340260"/>
            <a:ext cx="81752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Центральная методическая комиссия по гидрометеорологическим и гелиофизическим прогнозам </a:t>
            </a:r>
          </a:p>
          <a:p>
            <a:pPr algn="ctr"/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    Росгидромет</a:t>
            </a:r>
          </a:p>
          <a:p>
            <a:pPr algn="ctr"/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 22.11.2023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8024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-9505"/>
            <a:ext cx="12192000" cy="642026"/>
          </a:xfrm>
          <a:prstGeom prst="rect">
            <a:avLst/>
          </a:prstGeom>
          <a:solidFill>
            <a:schemeClr val="tx2"/>
          </a:solidFill>
          <a:ln>
            <a:solidFill>
              <a:srgbClr val="3333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DC7720-31C9-4228-8570-5598F5B3B916}"/>
              </a:ext>
            </a:extLst>
          </p:cNvPr>
          <p:cNvSpPr txBox="1">
            <a:spLocks/>
          </p:cNvSpPr>
          <p:nvPr/>
        </p:nvSpPr>
        <p:spPr>
          <a:xfrm>
            <a:off x="757712" y="155822"/>
            <a:ext cx="9148288" cy="42801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Климатическая модель </a:t>
            </a:r>
            <a:r>
              <a:rPr lang="en-US" sz="28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INMCM</a:t>
            </a:r>
            <a:r>
              <a:rPr lang="ru-RU" sz="28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endParaRPr lang="ru-RU" sz="2800" b="1" baseline="3000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32521"/>
            <a:ext cx="4665024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20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Модель атмосферы</a:t>
            </a:r>
          </a:p>
          <a:p>
            <a:pPr algn="ctr"/>
            <a:endParaRPr lang="ru-RU" sz="2000" b="1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11425" y="632521"/>
            <a:ext cx="4572000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2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Модель океана</a:t>
            </a:r>
          </a:p>
          <a:p>
            <a:pPr algn="ctr"/>
            <a:r>
              <a:rPr lang="ru-RU" sz="2000" dirty="0">
                <a:ea typeface="Tahoma" panose="020B0604030504040204" pitchFamily="34" charset="0"/>
                <a:cs typeface="Tahoma" panose="020B0604030504040204" pitchFamily="34" charset="0"/>
              </a:rPr>
              <a:t>+ блок динамики и термодинамики морского льда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65024" y="1007367"/>
            <a:ext cx="0" cy="4434018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09527" y="1748066"/>
            <a:ext cx="4838700" cy="369331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buClr>
                <a:srgbClr val="3333B2"/>
              </a:buClr>
            </a:pPr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   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горизонтальное разрешение 2  ̊</a:t>
            </a:r>
            <a:r>
              <a:rPr lang="ru-RU" dirty="0" err="1">
                <a:ea typeface="Tahoma" panose="020B0604030504040204" pitchFamily="34" charset="0"/>
                <a:cs typeface="Tahoma" panose="020B0604030504040204" pitchFamily="34" charset="0"/>
              </a:rPr>
              <a:t>х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 1,5 </a:t>
            </a:r>
            <a:r>
              <a:rPr lang="en-US" dirty="0"/>
              <a:t> ̊</a:t>
            </a:r>
            <a:endParaRPr lang="en-US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Clr>
                <a:srgbClr val="3333B2"/>
              </a:buClr>
            </a:pPr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   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73 вертикальных 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σ-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уровня (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~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60 км)</a:t>
            </a:r>
          </a:p>
          <a:p>
            <a:pPr>
              <a:buClr>
                <a:srgbClr val="3333B2"/>
              </a:buClr>
            </a:pPr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   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регулярная широтно-долготная сетка</a:t>
            </a:r>
          </a:p>
          <a:p>
            <a:pPr>
              <a:buClr>
                <a:srgbClr val="3333B2"/>
              </a:buClr>
            </a:pPr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   </a:t>
            </a:r>
            <a:r>
              <a:rPr lang="ru-RU" dirty="0"/>
              <a:t>уравнения решаются конечноразностным методом, шаг по времени 3 мин</a:t>
            </a:r>
            <a:endParaRPr lang="ru-RU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/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   </a:t>
            </a:r>
            <a:r>
              <a:rPr lang="ru-RU" dirty="0"/>
              <a:t>параметризации </a:t>
            </a:r>
            <a:r>
              <a:rPr lang="en-US" dirty="0"/>
              <a:t>: </a:t>
            </a:r>
            <a:endParaRPr lang="ru-RU" dirty="0"/>
          </a:p>
          <a:p>
            <a:pPr marL="514350" indent="-514350"/>
            <a:r>
              <a:rPr lang="ru-RU" dirty="0"/>
              <a:t> - глубокой и мелкой конвекции (</a:t>
            </a:r>
            <a:r>
              <a:rPr lang="en-US" dirty="0"/>
              <a:t>Betts 1986), </a:t>
            </a:r>
          </a:p>
          <a:p>
            <a:pPr marL="514350" indent="-514350"/>
            <a:r>
              <a:rPr lang="en-US" dirty="0"/>
              <a:t> </a:t>
            </a:r>
            <a:r>
              <a:rPr lang="ru-RU" dirty="0"/>
              <a:t>- гравитационно-волнового сопротивления (</a:t>
            </a:r>
            <a:r>
              <a:rPr lang="en-US" dirty="0"/>
              <a:t>Palmer et al. 1986, Hines 1997)</a:t>
            </a:r>
          </a:p>
          <a:p>
            <a:pPr marL="514350" indent="-514350"/>
            <a:r>
              <a:rPr lang="en-US" dirty="0"/>
              <a:t> </a:t>
            </a:r>
            <a:r>
              <a:rPr lang="ru-RU" dirty="0"/>
              <a:t>- атмосферной радиации (Галин 1998)</a:t>
            </a:r>
          </a:p>
          <a:p>
            <a:pPr indent="-144000"/>
            <a:r>
              <a:rPr lang="ru-RU" dirty="0"/>
              <a:t> - процессов на поверхности суши, в почве и растительности (Володин, </a:t>
            </a:r>
            <a:r>
              <a:rPr lang="ru-RU" dirty="0" err="1"/>
              <a:t>Лыкосов</a:t>
            </a:r>
            <a:r>
              <a:rPr lang="ru-RU" dirty="0"/>
              <a:t> 1998).</a:t>
            </a:r>
            <a:br>
              <a:rPr lang="ru-RU" dirty="0"/>
            </a:br>
            <a:r>
              <a:rPr lang="ru-RU" dirty="0"/>
              <a:t> В почве 23 уровня до 10м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763988" y="1748066"/>
            <a:ext cx="4567712" cy="546303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Clr>
                <a:srgbClr val="3333B2"/>
              </a:buClr>
            </a:pPr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</a:t>
            </a:r>
            <a:r>
              <a:rPr lang="en-US" dirty="0"/>
              <a:t> </a:t>
            </a:r>
            <a:r>
              <a:rPr lang="ru-RU" dirty="0"/>
              <a:t> </a:t>
            </a:r>
            <a:r>
              <a:rPr lang="en-US" dirty="0"/>
              <a:t>0.5  ̊x 0.25  ̊</a:t>
            </a:r>
            <a:r>
              <a:rPr lang="ru-RU" dirty="0"/>
              <a:t>по долготе и широте</a:t>
            </a:r>
            <a:endParaRPr lang="en-US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1000"/>
              </a:spcBef>
              <a:buClr>
                <a:srgbClr val="3333B2"/>
              </a:buClr>
            </a:pPr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   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40 вертикальных 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σ-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уровней</a:t>
            </a:r>
          </a:p>
          <a:p>
            <a:pPr>
              <a:spcBef>
                <a:spcPts val="1000"/>
              </a:spcBef>
              <a:buClr>
                <a:srgbClr val="3333B2"/>
              </a:buClr>
            </a:pPr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   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сетка с обобщенными сферическими координатами</a:t>
            </a:r>
          </a:p>
          <a:p>
            <a:pPr indent="-514350"/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 </a:t>
            </a:r>
            <a:r>
              <a:rPr lang="ru-RU" dirty="0"/>
              <a:t>конечноразностный метод решения, шаг по времени 12 мин.</a:t>
            </a:r>
          </a:p>
          <a:p>
            <a:pPr indent="-514350"/>
            <a:r>
              <a:rPr lang="ru-RU" dirty="0"/>
              <a:t>       Гусев, </a:t>
            </a:r>
            <a:r>
              <a:rPr lang="ru-RU" dirty="0" err="1"/>
              <a:t>Дианский</a:t>
            </a:r>
            <a:r>
              <a:rPr lang="ru-RU" dirty="0"/>
              <a:t>, Володин (2016). </a:t>
            </a:r>
          </a:p>
          <a:p>
            <a:pPr indent="-514350"/>
            <a:endParaRPr lang="ru-RU" dirty="0"/>
          </a:p>
          <a:p>
            <a:pPr indent="-514350"/>
            <a:endParaRPr lang="ru-RU" dirty="0"/>
          </a:p>
          <a:p>
            <a:pPr indent="-514350"/>
            <a:endParaRPr lang="ru-RU" dirty="0"/>
          </a:p>
          <a:p>
            <a:pPr indent="-514350"/>
            <a:endParaRPr lang="ru-RU" dirty="0"/>
          </a:p>
          <a:p>
            <a:pPr indent="-514350"/>
            <a:endParaRPr lang="ru-RU" dirty="0"/>
          </a:p>
          <a:p>
            <a:pPr indent="-514350"/>
            <a:endParaRPr lang="ru-RU" dirty="0">
              <a:solidFill>
                <a:srgbClr val="3333B2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-514350"/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 </a:t>
            </a:r>
            <a:r>
              <a:rPr lang="ru-RU" b="1" dirty="0">
                <a:solidFill>
                  <a:srgbClr val="002060"/>
                </a:solidFill>
              </a:rPr>
              <a:t>Модель морского льда</a:t>
            </a:r>
            <a:r>
              <a:rPr lang="ru-RU" dirty="0"/>
              <a:t>. Приближение упруго-вязко-пластичной реологии. Используется одна категория льда. </a:t>
            </a:r>
          </a:p>
          <a:p>
            <a:pPr indent="-514350" algn="ctr"/>
            <a:r>
              <a:rPr lang="ru-RU" dirty="0"/>
              <a:t>Яковлев, Гусев (2016)</a:t>
            </a:r>
          </a:p>
          <a:p>
            <a:pPr>
              <a:spcBef>
                <a:spcPts val="1000"/>
              </a:spcBef>
              <a:buClr>
                <a:srgbClr val="3333B2"/>
              </a:buClr>
            </a:pPr>
            <a:endParaRPr lang="ru-RU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/>
          <a:srcRect l="38306" t="36678" r="35899" b="17708"/>
          <a:stretch/>
        </p:blipFill>
        <p:spPr>
          <a:xfrm>
            <a:off x="9013886" y="4024897"/>
            <a:ext cx="1613545" cy="160421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665024" y="632521"/>
            <a:ext cx="2946401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20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Аэрозольный блок</a:t>
            </a:r>
          </a:p>
          <a:p>
            <a:pPr algn="ctr"/>
            <a:endParaRPr lang="ru-RU" sz="2000" b="1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>
            <a:off x="7594600" y="1421892"/>
            <a:ext cx="12374" cy="5448808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4711212" y="1748066"/>
            <a:ext cx="297427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14350"/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 </a:t>
            </a:r>
            <a:r>
              <a:rPr lang="ru-RU" dirty="0"/>
              <a:t>Рассчитываются концентрации крупной и мелкой морской соли, минеральной пыли, </a:t>
            </a:r>
            <a:r>
              <a:rPr lang="en-US" dirty="0"/>
              <a:t>SO2, </a:t>
            </a:r>
            <a:r>
              <a:rPr lang="ru-RU" dirty="0"/>
              <a:t>сульфатного аэрозоля, черного углерода, органических аэрозолей.</a:t>
            </a:r>
          </a:p>
          <a:p>
            <a:pPr indent="-514350"/>
            <a:endParaRPr lang="ru-RU" dirty="0"/>
          </a:p>
          <a:p>
            <a:pPr indent="-514350"/>
            <a:r>
              <a:rPr lang="ru-RU" dirty="0"/>
              <a:t> </a:t>
            </a:r>
            <a:r>
              <a:rPr lang="ru-RU" dirty="0">
                <a:solidFill>
                  <a:srgbClr val="3333B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• </a:t>
            </a:r>
            <a:r>
              <a:rPr lang="ru-RU" dirty="0"/>
              <a:t>Разрешение как для модели атмосферы. </a:t>
            </a:r>
          </a:p>
          <a:p>
            <a:pPr indent="-514350"/>
            <a:endParaRPr lang="ru-RU" dirty="0"/>
          </a:p>
          <a:p>
            <a:pPr indent="-514350"/>
            <a:r>
              <a:rPr lang="ru-RU" dirty="0"/>
              <a:t>Володин, </a:t>
            </a:r>
            <a:r>
              <a:rPr lang="ru-RU" dirty="0" err="1"/>
              <a:t>Кострыкин</a:t>
            </a:r>
            <a:r>
              <a:rPr lang="ru-RU" dirty="0"/>
              <a:t> (2016).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5441385"/>
            <a:ext cx="7606974" cy="21779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109527" y="5963310"/>
            <a:ext cx="77321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ru-RU" b="1" dirty="0">
                <a:solidFill>
                  <a:srgbClr val="002060"/>
                </a:solidFill>
              </a:rPr>
              <a:t>+ Другие блоки (углеродный цикл, цикл метана, электрические явления)</a:t>
            </a:r>
          </a:p>
        </p:txBody>
      </p:sp>
    </p:spTree>
    <p:extLst>
      <p:ext uri="{BB962C8B-B14F-4D97-AF65-F5344CB8AC3E}">
        <p14:creationId xmlns:p14="http://schemas.microsoft.com/office/powerpoint/2010/main" val="3169908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0700" y="425440"/>
            <a:ext cx="112395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141CBC"/>
                </a:solidFill>
              </a:rPr>
              <a:t>В модели рассматриваются следующие воздействия на климатическую систему:</a:t>
            </a:r>
          </a:p>
          <a:p>
            <a:endParaRPr lang="en-US" sz="2400" dirty="0"/>
          </a:p>
          <a:p>
            <a:pPr marL="457200" indent="-457200">
              <a:buAutoNum type="arabicPeriod"/>
            </a:pPr>
            <a:r>
              <a:rPr lang="ru-RU" sz="2400" dirty="0"/>
              <a:t>Концентрация парниковых газов СО2, СН4, </a:t>
            </a:r>
            <a:r>
              <a:rPr lang="en-US" sz="2400" dirty="0"/>
              <a:t>N2O.</a:t>
            </a:r>
            <a:r>
              <a:rPr lang="ru-RU" sz="2400" dirty="0"/>
              <a:t> (0</a:t>
            </a:r>
            <a:r>
              <a:rPr lang="en-US" sz="2400" dirty="0"/>
              <a:t>d)</a:t>
            </a:r>
            <a:endParaRPr lang="ru-RU" sz="2400" dirty="0"/>
          </a:p>
          <a:p>
            <a:pPr marL="457200" indent="-457200">
              <a:buAutoNum type="arabicPeriod"/>
            </a:pPr>
            <a:r>
              <a:rPr lang="ru-RU" sz="2400" dirty="0"/>
              <a:t>Концентрация озона</a:t>
            </a:r>
            <a:r>
              <a:rPr lang="en-US" sz="2400" dirty="0"/>
              <a:t> (3d)</a:t>
            </a:r>
          </a:p>
          <a:p>
            <a:pPr marL="457200" indent="-457200">
              <a:buAutoNum type="arabicPeriod"/>
            </a:pPr>
            <a:r>
              <a:rPr lang="ru-RU" sz="2400" dirty="0"/>
              <a:t>Концентрация вулканического сульфатного аэрозоля (2</a:t>
            </a:r>
            <a:r>
              <a:rPr lang="en-US" sz="2400" dirty="0"/>
              <a:t>d</a:t>
            </a:r>
            <a:r>
              <a:rPr lang="ru-RU" sz="2400" dirty="0"/>
              <a:t>)</a:t>
            </a:r>
          </a:p>
          <a:p>
            <a:pPr marL="457200" indent="-457200">
              <a:buAutoNum type="arabicPeriod"/>
            </a:pPr>
            <a:r>
              <a:rPr lang="ru-RU" sz="2400" dirty="0"/>
              <a:t>Антропогенная эмиссия </a:t>
            </a:r>
            <a:r>
              <a:rPr lang="en-US" sz="2400" dirty="0"/>
              <a:t>SO2</a:t>
            </a:r>
            <a:r>
              <a:rPr lang="ru-RU" sz="2400" dirty="0"/>
              <a:t>, черного углерода, органических аэрозолей (2</a:t>
            </a:r>
            <a:r>
              <a:rPr lang="en-US" sz="2400" dirty="0"/>
              <a:t>d)</a:t>
            </a:r>
          </a:p>
          <a:p>
            <a:pPr marL="457200" indent="-457200">
              <a:buAutoNum type="arabicPeriod"/>
            </a:pPr>
            <a:r>
              <a:rPr lang="ru-RU" sz="2400" dirty="0"/>
              <a:t>Солнечная постоянная и распределение солнечного излучения по спектру</a:t>
            </a:r>
          </a:p>
        </p:txBody>
      </p:sp>
      <p:pic>
        <p:nvPicPr>
          <p:cNvPr id="3" name="Picture 6" descr="fig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6899" y="4059836"/>
            <a:ext cx="4412773" cy="2567875"/>
          </a:xfrm>
          <a:prstGeom prst="rect">
            <a:avLst/>
          </a:prstGeom>
          <a:noFill/>
        </p:spPr>
      </p:pic>
      <p:pic>
        <p:nvPicPr>
          <p:cNvPr id="5" name="Picture 6" descr="fig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36440" y="4021472"/>
            <a:ext cx="4999632" cy="2624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961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/>
        </p:nvSpPr>
        <p:spPr>
          <a:xfrm>
            <a:off x="562056" y="-182280"/>
            <a:ext cx="10972320" cy="95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ru-RU" sz="2933" spc="-1" dirty="0">
                <a:solidFill>
                  <a:srgbClr val="141CBC"/>
                </a:solidFill>
                <a:latin typeface="Calibri"/>
              </a:rPr>
              <a:t>Прогнозы от года до десятилетия</a:t>
            </a:r>
            <a:endParaRPr lang="ru-RU" sz="2933" spc="-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2721" y="5174615"/>
            <a:ext cx="68261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https://www.wcrp-climate.org/gc-near-term-climate-prediction</a:t>
            </a:r>
            <a:endParaRPr lang="ru-RU" sz="1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7956" y="1503050"/>
            <a:ext cx="7066224" cy="345744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462793" y="820779"/>
            <a:ext cx="4051300" cy="1364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sourcesanspro"/>
              </a:rPr>
              <a:t>Прогнозы от года до десятилетия включены в перечень</a:t>
            </a:r>
            <a:r>
              <a:rPr lang="en-US" sz="1867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867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67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WCRP Grand Challenges</a:t>
            </a:r>
            <a:r>
              <a:rPr lang="en-US" sz="1867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67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rgbClr val="000000"/>
                </a:solidFill>
                <a:latin typeface="sourcesanspro"/>
              </a:rPr>
              <a:t>(Grand Challenge on Near-Term Climate Prediction)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462793" y="2410642"/>
            <a:ext cx="454382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sourcesanspro"/>
              </a:rPr>
              <a:t>Цели</a:t>
            </a:r>
            <a:endParaRPr lang="en-US" sz="1600" b="1" dirty="0">
              <a:solidFill>
                <a:srgbClr val="000000"/>
              </a:solidFill>
              <a:latin typeface="sourcesanspro"/>
            </a:endParaRPr>
          </a:p>
          <a:p>
            <a:endParaRPr lang="en-US" sz="1600" dirty="0">
              <a:solidFill>
                <a:srgbClr val="000000"/>
              </a:solidFill>
              <a:latin typeface="sourcesanspro"/>
            </a:endParaRPr>
          </a:p>
          <a:p>
            <a:r>
              <a:rPr lang="ru-RU" sz="1600" dirty="0">
                <a:solidFill>
                  <a:srgbClr val="000000"/>
                </a:solidFill>
                <a:latin typeface="sourcesanspro"/>
              </a:rPr>
              <a:t>В рамках проекта </a:t>
            </a:r>
            <a:r>
              <a:rPr lang="ru-RU" sz="1600" dirty="0" err="1">
                <a:solidFill>
                  <a:srgbClr val="000000"/>
                </a:solidFill>
                <a:latin typeface="sourcesanspro"/>
              </a:rPr>
              <a:t>Grand</a:t>
            </a:r>
            <a:r>
              <a:rPr lang="ru-RU" sz="1600" dirty="0">
                <a:solidFill>
                  <a:srgbClr val="000000"/>
                </a:solidFill>
                <a:latin typeface="sourcesanspro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sourcesanspro"/>
              </a:rPr>
              <a:t>Challenge</a:t>
            </a:r>
            <a:r>
              <a:rPr lang="ru-RU" sz="1600" dirty="0">
                <a:solidFill>
                  <a:srgbClr val="000000"/>
                </a:solidFill>
                <a:latin typeface="sourcesanspro"/>
              </a:rPr>
              <a:t> по прогнозированию климата на ближайшую перспективу будут решаться следующие задачи:</a:t>
            </a:r>
            <a:endParaRPr lang="en-US" sz="1600" dirty="0">
              <a:solidFill>
                <a:srgbClr val="000000"/>
              </a:solidFill>
              <a:latin typeface="sourcesanspro"/>
            </a:endParaRPr>
          </a:p>
          <a:p>
            <a:endParaRPr lang="en-US" sz="1600" dirty="0">
              <a:solidFill>
                <a:srgbClr val="000000"/>
              </a:solidFill>
              <a:latin typeface="sourcesanspro"/>
            </a:endParaRPr>
          </a:p>
          <a:p>
            <a:pPr marL="342900" indent="-342900">
              <a:buAutoNum type="arabicParenBoth"/>
            </a:pPr>
            <a:r>
              <a:rPr lang="ru-RU" sz="1600" dirty="0">
                <a:solidFill>
                  <a:srgbClr val="000000"/>
                </a:solidFill>
                <a:latin typeface="sourcesanspro"/>
              </a:rPr>
              <a:t>Повышение качества инициализированных десятилетних климатических прогнозов;</a:t>
            </a:r>
            <a:endParaRPr lang="en-US" sz="1600" dirty="0">
              <a:solidFill>
                <a:srgbClr val="000000"/>
              </a:solidFill>
              <a:latin typeface="sourcesanspro"/>
            </a:endParaRPr>
          </a:p>
          <a:p>
            <a:pPr marL="342900" indent="-342900">
              <a:buAutoNum type="arabicParenBoth"/>
            </a:pPr>
            <a:r>
              <a:rPr lang="ru-RU" sz="1600" dirty="0">
                <a:solidFill>
                  <a:srgbClr val="000000"/>
                </a:solidFill>
                <a:latin typeface="sourcesanspro"/>
              </a:rPr>
              <a:t>Сбор, сопоставление и обобщение результатов прогнозирования и адаптация информации к услугам, удовлетворяющим потребности заинтересованных сторон;</a:t>
            </a:r>
            <a:endParaRPr lang="en-US" sz="1600" dirty="0">
              <a:solidFill>
                <a:srgbClr val="000000"/>
              </a:solidFill>
              <a:latin typeface="sourcesanspro"/>
            </a:endParaRPr>
          </a:p>
          <a:p>
            <a:pPr marL="342900" indent="-342900">
              <a:buAutoNum type="arabicParenBoth"/>
            </a:pPr>
            <a:r>
              <a:rPr lang="ru-RU" sz="1600" dirty="0">
                <a:solidFill>
                  <a:srgbClr val="000000"/>
                </a:solidFill>
                <a:latin typeface="sourcesanspro"/>
              </a:rPr>
              <a:t>Разработка систем оценки и передачи информации о степени достоверности и неопределенности прогноза</a:t>
            </a:r>
            <a:r>
              <a:rPr lang="en-US" sz="1600" dirty="0">
                <a:solidFill>
                  <a:srgbClr val="000000"/>
                </a:solidFill>
                <a:latin typeface="sourcesanspro"/>
              </a:rPr>
              <a:t/>
            </a:r>
            <a:br>
              <a:rPr lang="en-US" sz="1600" dirty="0">
                <a:solidFill>
                  <a:srgbClr val="000000"/>
                </a:solidFill>
                <a:latin typeface="sourcesanspro"/>
              </a:rPr>
            </a:br>
            <a:endParaRPr lang="en-US" sz="1600" dirty="0">
              <a:solidFill>
                <a:srgbClr val="000000"/>
              </a:solidFill>
              <a:latin typeface="sourcesanspro"/>
            </a:endParaRPr>
          </a:p>
        </p:txBody>
      </p:sp>
    </p:spTree>
    <p:extLst>
      <p:ext uri="{BB962C8B-B14F-4D97-AF65-F5344CB8AC3E}">
        <p14:creationId xmlns:p14="http://schemas.microsoft.com/office/powerpoint/2010/main" val="1046534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xmlns="" id="{0D47F9EF-AC17-4CA1-A30B-D698640A10F7}"/>
              </a:ext>
            </a:extLst>
          </p:cNvPr>
          <p:cNvSpPr/>
          <p:nvPr/>
        </p:nvSpPr>
        <p:spPr>
          <a:xfrm>
            <a:off x="3699545" y="3268279"/>
            <a:ext cx="7994708" cy="7502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6B4665AA-484E-47A9-BB05-1EBD3F886388}"/>
              </a:ext>
            </a:extLst>
          </p:cNvPr>
          <p:cNvSpPr/>
          <p:nvPr/>
        </p:nvSpPr>
        <p:spPr>
          <a:xfrm>
            <a:off x="3708091" y="1802993"/>
            <a:ext cx="7994708" cy="7739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F248ABF7-99C1-4C20-BE49-A4A1D3AF7397}"/>
              </a:ext>
            </a:extLst>
          </p:cNvPr>
          <p:cNvSpPr/>
          <p:nvPr/>
        </p:nvSpPr>
        <p:spPr>
          <a:xfrm>
            <a:off x="3699545" y="2583478"/>
            <a:ext cx="7994708" cy="7502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E4B7AA85-91A5-4A95-9BAE-7FCFB735BFEB}"/>
              </a:ext>
            </a:extLst>
          </p:cNvPr>
          <p:cNvSpPr/>
          <p:nvPr/>
        </p:nvSpPr>
        <p:spPr>
          <a:xfrm>
            <a:off x="3699545" y="1052701"/>
            <a:ext cx="7994708" cy="7502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/>
          <p:cNvSpPr/>
          <p:nvPr/>
        </p:nvSpPr>
        <p:spPr>
          <a:xfrm>
            <a:off x="866619" y="96413"/>
            <a:ext cx="2053562" cy="95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n-US" sz="2933" spc="-1" dirty="0">
                <a:solidFill>
                  <a:srgbClr val="141CBC"/>
                </a:solidFill>
                <a:latin typeface="Calibri"/>
              </a:rPr>
              <a:t>DCPP</a:t>
            </a:r>
            <a:endParaRPr lang="ru-RU" sz="2933" spc="-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C2EE5BB-27BA-4DAB-B508-CEA46E8465F3}"/>
              </a:ext>
            </a:extLst>
          </p:cNvPr>
          <p:cNvSpPr txBox="1"/>
          <p:nvPr/>
        </p:nvSpPr>
        <p:spPr>
          <a:xfrm>
            <a:off x="434487" y="1174977"/>
            <a:ext cx="609460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/>
              <a:t>Component</a:t>
            </a:r>
            <a:r>
              <a:rPr lang="ru-RU" dirty="0"/>
              <a:t> A</a:t>
            </a:r>
            <a:r>
              <a:rPr lang="en-US" dirty="0"/>
              <a:t>: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10летние </a:t>
            </a:r>
            <a:r>
              <a:rPr lang="ru-RU" dirty="0" err="1"/>
              <a:t>хиндкасты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Component B: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10летние прогнозы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Component C: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Механизмы предсказуемости</a:t>
            </a:r>
            <a:r>
              <a:rPr lang="en-US" dirty="0"/>
              <a:t> </a:t>
            </a:r>
            <a:br>
              <a:rPr lang="en-US" dirty="0"/>
            </a:br>
            <a:endParaRPr lang="ru-RU" dirty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519D5AF9-86C4-4470-8C50-2D2309510DA8}"/>
              </a:ext>
            </a:extLst>
          </p:cNvPr>
          <p:cNvCxnSpPr/>
          <p:nvPr/>
        </p:nvCxnSpPr>
        <p:spPr>
          <a:xfrm>
            <a:off x="310393" y="1052701"/>
            <a:ext cx="11383860" cy="0"/>
          </a:xfrm>
          <a:prstGeom prst="line">
            <a:avLst/>
          </a:prstGeom>
          <a:ln w="28575">
            <a:solidFill>
              <a:srgbClr val="141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4042146B-CD7E-412E-88F3-C4BBC2D79041}"/>
              </a:ext>
            </a:extLst>
          </p:cNvPr>
          <p:cNvCxnSpPr>
            <a:cxnSpLocks/>
          </p:cNvCxnSpPr>
          <p:nvPr/>
        </p:nvCxnSpPr>
        <p:spPr>
          <a:xfrm>
            <a:off x="3699545" y="700363"/>
            <a:ext cx="8561" cy="4222015"/>
          </a:xfrm>
          <a:prstGeom prst="line">
            <a:avLst/>
          </a:prstGeom>
          <a:ln w="19050">
            <a:solidFill>
              <a:srgbClr val="141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09B1E7F3-35C2-4308-863A-61ACF28F8999}"/>
              </a:ext>
            </a:extLst>
          </p:cNvPr>
          <p:cNvCxnSpPr>
            <a:cxnSpLocks/>
          </p:cNvCxnSpPr>
          <p:nvPr/>
        </p:nvCxnSpPr>
        <p:spPr>
          <a:xfrm flipH="1">
            <a:off x="6555654" y="700363"/>
            <a:ext cx="1" cy="4222015"/>
          </a:xfrm>
          <a:prstGeom prst="line">
            <a:avLst/>
          </a:prstGeom>
          <a:ln w="19050">
            <a:solidFill>
              <a:srgbClr val="141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E2B2BE5-5B0F-443E-9841-72B361F307EC}"/>
              </a:ext>
            </a:extLst>
          </p:cNvPr>
          <p:cNvSpPr txBox="1"/>
          <p:nvPr/>
        </p:nvSpPr>
        <p:spPr>
          <a:xfrm>
            <a:off x="5278240" y="612807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Tier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75CF55E-1EC4-42B8-8701-8E337A8CE198}"/>
              </a:ext>
            </a:extLst>
          </p:cNvPr>
          <p:cNvSpPr txBox="1"/>
          <p:nvPr/>
        </p:nvSpPr>
        <p:spPr>
          <a:xfrm>
            <a:off x="5262566" y="1228345"/>
            <a:ext cx="1220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Очередь</a:t>
            </a:r>
            <a:r>
              <a:rPr lang="en-US" dirty="0"/>
              <a:t>-1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77B4E80-BC0A-4E9A-A3B7-1768A6DC3F32}"/>
              </a:ext>
            </a:extLst>
          </p:cNvPr>
          <p:cNvSpPr txBox="1"/>
          <p:nvPr/>
        </p:nvSpPr>
        <p:spPr>
          <a:xfrm>
            <a:off x="5262565" y="1992835"/>
            <a:ext cx="1220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Очередь-2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24206240-EF44-4545-B290-DC8EEBBF1EA7}"/>
              </a:ext>
            </a:extLst>
          </p:cNvPr>
          <p:cNvCxnSpPr/>
          <p:nvPr/>
        </p:nvCxnSpPr>
        <p:spPr>
          <a:xfrm>
            <a:off x="3699545" y="1807710"/>
            <a:ext cx="7994708" cy="0"/>
          </a:xfrm>
          <a:prstGeom prst="line">
            <a:avLst/>
          </a:prstGeom>
          <a:ln w="19050">
            <a:solidFill>
              <a:srgbClr val="141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2E5B28A8-1525-4219-A36B-2083069C3100}"/>
              </a:ext>
            </a:extLst>
          </p:cNvPr>
          <p:cNvSpPr txBox="1"/>
          <p:nvPr/>
        </p:nvSpPr>
        <p:spPr>
          <a:xfrm>
            <a:off x="7236561" y="1287037"/>
            <a:ext cx="56097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/>
              <a:t>5 летние </a:t>
            </a:r>
            <a:r>
              <a:rPr lang="ru-RU" sz="1600" b="1" dirty="0" err="1"/>
              <a:t>хиндкасты</a:t>
            </a:r>
            <a:r>
              <a:rPr lang="en-US" sz="1600" b="1" dirty="0"/>
              <a:t> 1960</a:t>
            </a:r>
            <a:r>
              <a:rPr lang="ru-RU" sz="1600" b="1" dirty="0"/>
              <a:t>-2020, 10чл.ансамбля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BAA61E3-E97C-4422-95AC-3ACE506C1747}"/>
              </a:ext>
            </a:extLst>
          </p:cNvPr>
          <p:cNvSpPr txBox="1"/>
          <p:nvPr/>
        </p:nvSpPr>
        <p:spPr>
          <a:xfrm>
            <a:off x="6736520" y="1917369"/>
            <a:ext cx="64217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err="1"/>
              <a:t>Хиндкасты</a:t>
            </a:r>
            <a:r>
              <a:rPr lang="ru-RU" sz="1600" b="1" dirty="0"/>
              <a:t> для лет 6-10 → (</a:t>
            </a:r>
            <a:r>
              <a:rPr lang="ru-RU" sz="1600" b="1" dirty="0">
                <a:solidFill>
                  <a:srgbClr val="FF0000"/>
                </a:solidFill>
              </a:rPr>
              <a:t>15 лет раз в 5 лет</a:t>
            </a:r>
            <a:r>
              <a:rPr lang="ru-RU" sz="1600" b="1" dirty="0"/>
              <a:t>)</a:t>
            </a: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/>
              <a:t>Ансамбль исторических расчетов </a:t>
            </a:r>
            <a:r>
              <a:rPr lang="ru-RU" sz="1600" b="1" dirty="0" err="1"/>
              <a:t>дла</a:t>
            </a:r>
            <a:r>
              <a:rPr lang="ru-RU" sz="1600" b="1" dirty="0"/>
              <a:t> 1960-2035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0B300D00-5A8B-473A-A8D4-3BAE20C391AA}"/>
              </a:ext>
            </a:extLst>
          </p:cNvPr>
          <p:cNvCxnSpPr>
            <a:cxnSpLocks/>
          </p:cNvCxnSpPr>
          <p:nvPr/>
        </p:nvCxnSpPr>
        <p:spPr>
          <a:xfrm>
            <a:off x="4800528" y="700362"/>
            <a:ext cx="0" cy="4222016"/>
          </a:xfrm>
          <a:prstGeom prst="line">
            <a:avLst/>
          </a:prstGeom>
          <a:ln w="19050">
            <a:solidFill>
              <a:srgbClr val="141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4ABEE665-6714-40E7-A1C2-96427BC8E5CE}"/>
              </a:ext>
            </a:extLst>
          </p:cNvPr>
          <p:cNvSpPr txBox="1"/>
          <p:nvPr/>
        </p:nvSpPr>
        <p:spPr>
          <a:xfrm>
            <a:off x="4023468" y="1228345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A1</a:t>
            </a:r>
            <a:endParaRPr lang="ru-RU" dirty="0"/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xmlns="" id="{F1FFAE11-F13B-406A-880E-06DDA5E6A68F}"/>
              </a:ext>
            </a:extLst>
          </p:cNvPr>
          <p:cNvCxnSpPr>
            <a:cxnSpLocks/>
          </p:cNvCxnSpPr>
          <p:nvPr/>
        </p:nvCxnSpPr>
        <p:spPr>
          <a:xfrm>
            <a:off x="434487" y="2600468"/>
            <a:ext cx="11259766" cy="0"/>
          </a:xfrm>
          <a:prstGeom prst="line">
            <a:avLst/>
          </a:prstGeom>
          <a:ln w="28575">
            <a:solidFill>
              <a:srgbClr val="141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7A385F77-8287-4366-A8A0-0C2607088A25}"/>
              </a:ext>
            </a:extLst>
          </p:cNvPr>
          <p:cNvSpPr txBox="1"/>
          <p:nvPr/>
        </p:nvSpPr>
        <p:spPr>
          <a:xfrm>
            <a:off x="3977264" y="2017744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A2</a:t>
            </a:r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178ECEE0-D146-475E-92C7-71A588ABB45A}"/>
              </a:ext>
            </a:extLst>
          </p:cNvPr>
          <p:cNvSpPr txBox="1"/>
          <p:nvPr/>
        </p:nvSpPr>
        <p:spPr>
          <a:xfrm>
            <a:off x="3974561" y="2795502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B1</a:t>
            </a:r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E52AE903-F30D-4779-9374-41CA283C8EB1}"/>
              </a:ext>
            </a:extLst>
          </p:cNvPr>
          <p:cNvSpPr txBox="1"/>
          <p:nvPr/>
        </p:nvSpPr>
        <p:spPr>
          <a:xfrm>
            <a:off x="3981271" y="3496603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B2</a:t>
            </a:r>
            <a:endParaRPr lang="ru-RU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21AD8D0F-9BD2-4A9F-94FF-1109B8156C63}"/>
              </a:ext>
            </a:extLst>
          </p:cNvPr>
          <p:cNvSpPr txBox="1"/>
          <p:nvPr/>
        </p:nvSpPr>
        <p:spPr>
          <a:xfrm>
            <a:off x="5262564" y="2781580"/>
            <a:ext cx="1220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Очередь</a:t>
            </a:r>
            <a:r>
              <a:rPr lang="en-US" dirty="0"/>
              <a:t>-1</a:t>
            </a:r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1D993B26-D237-445A-90FB-52EA19BCA6EE}"/>
              </a:ext>
            </a:extLst>
          </p:cNvPr>
          <p:cNvSpPr txBox="1"/>
          <p:nvPr/>
        </p:nvSpPr>
        <p:spPr>
          <a:xfrm>
            <a:off x="7154673" y="2821582"/>
            <a:ext cx="43557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Оперативные прогнозы (10чл. ансамбля, 5лет)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1E2C6F9C-050C-42A2-BAAA-7639225ACE2D}"/>
              </a:ext>
            </a:extLst>
          </p:cNvPr>
          <p:cNvSpPr txBox="1"/>
          <p:nvPr/>
        </p:nvSpPr>
        <p:spPr>
          <a:xfrm>
            <a:off x="6764348" y="3395480"/>
            <a:ext cx="68280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/>
              <a:t>Увеличить ансамбль в </a:t>
            </a:r>
            <a:r>
              <a:rPr lang="en-US" sz="1600" b="1" dirty="0"/>
              <a:t>B1</a:t>
            </a:r>
            <a:r>
              <a:rPr lang="ru-RU" sz="1600" b="1" dirty="0"/>
              <a:t> (+5)</a:t>
            </a: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Удлинить расчет в</a:t>
            </a:r>
            <a:r>
              <a:rPr lang="en-US" sz="1600" dirty="0"/>
              <a:t> B1</a:t>
            </a:r>
            <a:endParaRPr lang="ru-RU" sz="16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B601FB32-C9E8-4551-ADA2-8FEE6225F980}"/>
              </a:ext>
            </a:extLst>
          </p:cNvPr>
          <p:cNvSpPr txBox="1"/>
          <p:nvPr/>
        </p:nvSpPr>
        <p:spPr>
          <a:xfrm>
            <a:off x="5231552" y="3496603"/>
            <a:ext cx="1273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Очередь -</a:t>
            </a:r>
            <a:r>
              <a:rPr lang="en-US" dirty="0"/>
              <a:t>2</a:t>
            </a:r>
            <a:endParaRPr lang="ru-RU" dirty="0"/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F2A99650-94B7-4BEC-BC70-E0C19B1C2301}"/>
              </a:ext>
            </a:extLst>
          </p:cNvPr>
          <p:cNvCxnSpPr/>
          <p:nvPr/>
        </p:nvCxnSpPr>
        <p:spPr>
          <a:xfrm>
            <a:off x="3699545" y="3340754"/>
            <a:ext cx="7994708" cy="0"/>
          </a:xfrm>
          <a:prstGeom prst="line">
            <a:avLst/>
          </a:prstGeom>
          <a:ln w="19050">
            <a:solidFill>
              <a:srgbClr val="141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xmlns="" id="{46DD0241-5B7E-4FB0-AB81-CE94124AB183}"/>
              </a:ext>
            </a:extLst>
          </p:cNvPr>
          <p:cNvCxnSpPr>
            <a:cxnSpLocks/>
          </p:cNvCxnSpPr>
          <p:nvPr/>
        </p:nvCxnSpPr>
        <p:spPr>
          <a:xfrm>
            <a:off x="434487" y="4026192"/>
            <a:ext cx="11259766" cy="0"/>
          </a:xfrm>
          <a:prstGeom prst="line">
            <a:avLst/>
          </a:prstGeom>
          <a:ln w="28575">
            <a:solidFill>
              <a:srgbClr val="141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80495B72-B3E5-4444-8DC5-7627632658A2}"/>
              </a:ext>
            </a:extLst>
          </p:cNvPr>
          <p:cNvSpPr txBox="1"/>
          <p:nvPr/>
        </p:nvSpPr>
        <p:spPr>
          <a:xfrm>
            <a:off x="281228" y="725892"/>
            <a:ext cx="68366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141CBC"/>
                </a:solidFill>
              </a:rPr>
              <a:t>The Decadal Climate Prediction Project</a:t>
            </a:r>
            <a:endParaRPr lang="ru-RU" sz="1600" dirty="0">
              <a:solidFill>
                <a:srgbClr val="141CBC"/>
              </a:solidFill>
            </a:endParaRPr>
          </a:p>
        </p:txBody>
      </p:sp>
      <p:sp>
        <p:nvSpPr>
          <p:cNvPr id="53" name="Заголовок 1">
            <a:extLst>
              <a:ext uri="{FF2B5EF4-FFF2-40B4-BE49-F238E27FC236}">
                <a16:creationId xmlns:a16="http://schemas.microsoft.com/office/drawing/2014/main" xmlns="" id="{483111AF-F37E-46C4-A9FB-658FCF58BB07}"/>
              </a:ext>
            </a:extLst>
          </p:cNvPr>
          <p:cNvSpPr/>
          <p:nvPr/>
        </p:nvSpPr>
        <p:spPr>
          <a:xfrm>
            <a:off x="956818" y="5255826"/>
            <a:ext cx="2053562" cy="95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n-US" sz="2933" spc="-1" dirty="0">
                <a:solidFill>
                  <a:srgbClr val="141CBC"/>
                </a:solidFill>
                <a:latin typeface="Calibri"/>
              </a:rPr>
              <a:t>ADCP</a:t>
            </a:r>
            <a:endParaRPr lang="ru-RU" sz="2933" spc="-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A1FA1C51-3B15-4B03-A935-53980E51AF4A}"/>
              </a:ext>
            </a:extLst>
          </p:cNvPr>
          <p:cNvSpPr txBox="1"/>
          <p:nvPr/>
        </p:nvSpPr>
        <p:spPr>
          <a:xfrm>
            <a:off x="434487" y="5879632"/>
            <a:ext cx="68366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141CBC"/>
                </a:solidFill>
              </a:rPr>
              <a:t>Annual to Decadal Climate Prediction</a:t>
            </a:r>
            <a:endParaRPr lang="ru-RU" sz="1600" dirty="0">
              <a:solidFill>
                <a:srgbClr val="141C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050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958849" y="5841015"/>
            <a:ext cx="10274300" cy="5080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08128" y="1168380"/>
            <a:ext cx="4387872" cy="128588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712941" y="1538699"/>
            <a:ext cx="5000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Данные </a:t>
            </a:r>
            <a:r>
              <a:rPr lang="ru-RU" sz="2400" dirty="0" err="1"/>
              <a:t>реанализа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732049" y="5910369"/>
            <a:ext cx="8727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Декадные прогнозы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хиндкасты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19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60-2020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гг. +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квазиоперативные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прогнозы с 2021г.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)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596066" y="1168380"/>
            <a:ext cx="3714776" cy="128588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952728" y="2811454"/>
            <a:ext cx="5857916" cy="128588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948465" y="4571032"/>
            <a:ext cx="5929354" cy="82878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 стрелкой 17"/>
          <p:cNvCxnSpPr/>
          <p:nvPr/>
        </p:nvCxnSpPr>
        <p:spPr>
          <a:xfrm rot="5400000">
            <a:off x="3988579" y="2632065"/>
            <a:ext cx="35719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5400000">
            <a:off x="7346959" y="2632065"/>
            <a:ext cx="35719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5881684" y="4098132"/>
            <a:ext cx="796" cy="45310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>
            <a:off x="5868984" y="5417466"/>
            <a:ext cx="796" cy="41645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181021" y="4771762"/>
            <a:ext cx="1399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INM-CM5</a:t>
            </a:r>
            <a:endParaRPr lang="ru-RU" sz="2400" dirty="0"/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2279650" y="50782"/>
            <a:ext cx="8229600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933" spc="-1" dirty="0">
                <a:solidFill>
                  <a:srgbClr val="141CBC"/>
                </a:solidFill>
                <a:latin typeface="Calibri"/>
              </a:rPr>
              <a:t>Декадные прогнозы модели </a:t>
            </a:r>
            <a:r>
              <a:rPr lang="en-US" sz="2933" spc="-1" dirty="0">
                <a:solidFill>
                  <a:srgbClr val="141CBC"/>
                </a:solidFill>
                <a:latin typeface="Calibri"/>
              </a:rPr>
              <a:t>INM-CM5</a:t>
            </a:r>
            <a:endParaRPr lang="ru-RU" sz="2933" spc="-1" dirty="0">
              <a:solidFill>
                <a:srgbClr val="141CBC"/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64855" y="1572439"/>
            <a:ext cx="3577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Модельная климатология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95603" y="3128688"/>
            <a:ext cx="5786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000" spc="-1" dirty="0">
                <a:solidFill>
                  <a:srgbClr val="141CBC"/>
                </a:solidFill>
                <a:latin typeface="Calibri"/>
              </a:rPr>
              <a:t>Задание начального состояния в терминах аномалий</a:t>
            </a:r>
          </a:p>
        </p:txBody>
      </p:sp>
    </p:spTree>
    <p:extLst>
      <p:ext uri="{BB962C8B-B14F-4D97-AF65-F5344CB8AC3E}">
        <p14:creationId xmlns:p14="http://schemas.microsoft.com/office/powerpoint/2010/main" val="3213915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кругленный прямоугольник 12">
            <a:extLst>
              <a:ext uri="{FF2B5EF4-FFF2-40B4-BE49-F238E27FC236}">
                <a16:creationId xmlns:a16="http://schemas.microsoft.com/office/drawing/2014/main" xmlns="" id="{77F86979-D0E6-4EFE-8F9F-6112F9E313D9}"/>
              </a:ext>
            </a:extLst>
          </p:cNvPr>
          <p:cNvSpPr/>
          <p:nvPr/>
        </p:nvSpPr>
        <p:spPr>
          <a:xfrm>
            <a:off x="6699903" y="630130"/>
            <a:ext cx="5323967" cy="50082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кругленный прямоугольник 12">
            <a:extLst>
              <a:ext uri="{FF2B5EF4-FFF2-40B4-BE49-F238E27FC236}">
                <a16:creationId xmlns:a16="http://schemas.microsoft.com/office/drawing/2014/main" xmlns="" id="{DCFA7174-D779-4431-B85D-1D217D7F1F4F}"/>
              </a:ext>
            </a:extLst>
          </p:cNvPr>
          <p:cNvSpPr/>
          <p:nvPr/>
        </p:nvSpPr>
        <p:spPr>
          <a:xfrm>
            <a:off x="330500" y="630128"/>
            <a:ext cx="5802532" cy="5008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D42A828-7B53-48CE-A870-5B161C91F930}"/>
              </a:ext>
            </a:extLst>
          </p:cNvPr>
          <p:cNvSpPr txBox="1">
            <a:spLocks/>
          </p:cNvSpPr>
          <p:nvPr/>
        </p:nvSpPr>
        <p:spPr>
          <a:xfrm>
            <a:off x="1972811" y="-158316"/>
            <a:ext cx="8991600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933" spc="-1" dirty="0">
                <a:solidFill>
                  <a:srgbClr val="141CBC"/>
                </a:solidFill>
                <a:latin typeface="Calibri"/>
              </a:rPr>
              <a:t>Данные анализа океана и морского льда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2EB9682-3DAF-46FD-90D5-CBC5232A861A}"/>
              </a:ext>
            </a:extLst>
          </p:cNvPr>
          <p:cNvSpPr txBox="1"/>
          <p:nvPr/>
        </p:nvSpPr>
        <p:spPr>
          <a:xfrm>
            <a:off x="6515702" y="1275629"/>
            <a:ext cx="62933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Среднемесячные данные </a:t>
            </a:r>
            <a:r>
              <a:rPr lang="en-US" sz="1600" b="1" dirty="0"/>
              <a:t>SODA3.4.2</a:t>
            </a:r>
            <a:endParaRPr lang="ru-RU" sz="1600" b="1" dirty="0"/>
          </a:p>
          <a:p>
            <a:r>
              <a:rPr lang="en-US" sz="1600" dirty="0">
                <a:hlinkClick r:id="rId2"/>
              </a:rPr>
              <a:t>http://dsrs.atmos.umd.edu/DATA/soda3.4.2/REGRIDED/ocean/</a:t>
            </a:r>
            <a:endParaRPr lang="en-US" sz="1600" dirty="0"/>
          </a:p>
          <a:p>
            <a:r>
              <a:rPr lang="en-US" sz="1600" dirty="0">
                <a:hlinkClick r:id="rId3"/>
              </a:rPr>
              <a:t>http://dsrs.atmos.umd.edu/DATA/soda3.4.2/REGRIDED/ice/</a:t>
            </a:r>
            <a:endParaRPr lang="ru-RU" sz="1600" dirty="0"/>
          </a:p>
          <a:p>
            <a:endParaRPr lang="ru-RU" sz="1600" u="sng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7D401AB-7112-41E6-893A-5DB17D73A69C}"/>
              </a:ext>
            </a:extLst>
          </p:cNvPr>
          <p:cNvSpPr txBox="1"/>
          <p:nvPr/>
        </p:nvSpPr>
        <p:spPr>
          <a:xfrm>
            <a:off x="7361471" y="2602947"/>
            <a:ext cx="544756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600" b="1" dirty="0">
                <a:solidFill>
                  <a:schemeClr val="tx1"/>
                </a:solidFill>
              </a:rPr>
              <a:t>salt</a:t>
            </a:r>
            <a:r>
              <a:rPr lang="en-US" sz="1600" dirty="0">
                <a:solidFill>
                  <a:schemeClr val="tx1"/>
                </a:solidFill>
              </a:rPr>
              <a:t> – </a:t>
            </a:r>
            <a:r>
              <a:rPr lang="ru-RU" sz="1600" dirty="0">
                <a:solidFill>
                  <a:schemeClr val="tx1"/>
                </a:solidFill>
              </a:rPr>
              <a:t>практическая соленость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>
                <a:solidFill>
                  <a:schemeClr val="tx1"/>
                </a:solidFill>
              </a:rPr>
              <a:t>temp</a:t>
            </a:r>
            <a:r>
              <a:rPr lang="en-US" sz="1600" dirty="0">
                <a:solidFill>
                  <a:schemeClr val="tx1"/>
                </a:solidFill>
              </a:rPr>
              <a:t> – </a:t>
            </a:r>
            <a:r>
              <a:rPr lang="ru-RU" sz="1600" dirty="0">
                <a:solidFill>
                  <a:schemeClr val="tx1"/>
                </a:solidFill>
              </a:rPr>
              <a:t>потенциальная температура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 err="1">
                <a:solidFill>
                  <a:schemeClr val="tx1"/>
                </a:solidFill>
              </a:rPr>
              <a:t>ssh</a:t>
            </a:r>
            <a:r>
              <a:rPr lang="en-US" sz="1600" dirty="0">
                <a:solidFill>
                  <a:schemeClr val="tx1"/>
                </a:solidFill>
              </a:rPr>
              <a:t> – </a:t>
            </a:r>
            <a:r>
              <a:rPr lang="ru-RU" sz="1600" dirty="0">
                <a:solidFill>
                  <a:schemeClr val="tx1"/>
                </a:solidFill>
              </a:rPr>
              <a:t>уровень моря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>
                <a:solidFill>
                  <a:schemeClr val="tx1"/>
                </a:solidFill>
              </a:rPr>
              <a:t>mi </a:t>
            </a:r>
            <a:r>
              <a:rPr lang="en-US" sz="1600" dirty="0">
                <a:solidFill>
                  <a:schemeClr val="tx1"/>
                </a:solidFill>
              </a:rPr>
              <a:t>–</a:t>
            </a:r>
            <a:r>
              <a:rPr lang="ru-RU" sz="1600" dirty="0">
                <a:solidFill>
                  <a:schemeClr val="tx1"/>
                </a:solidFill>
              </a:rPr>
              <a:t> масса льда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 err="1">
                <a:solidFill>
                  <a:schemeClr val="tx1"/>
                </a:solidFill>
              </a:rPr>
              <a:t>hs</a:t>
            </a:r>
            <a:r>
              <a:rPr lang="en-US" sz="1600" dirty="0">
                <a:solidFill>
                  <a:schemeClr val="tx1"/>
                </a:solidFill>
              </a:rPr>
              <a:t>- </a:t>
            </a:r>
            <a:r>
              <a:rPr lang="ru-RU" sz="1600" dirty="0">
                <a:solidFill>
                  <a:schemeClr val="tx1"/>
                </a:solidFill>
              </a:rPr>
              <a:t>толщина льда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>
                <a:solidFill>
                  <a:schemeClr val="tx1"/>
                </a:solidFill>
              </a:rPr>
              <a:t>nc1, nc2, nc3, nc4, nc5 </a:t>
            </a:r>
            <a:r>
              <a:rPr lang="en-US" sz="1600" dirty="0">
                <a:solidFill>
                  <a:schemeClr val="tx1"/>
                </a:solidFill>
              </a:rPr>
              <a:t>– </a:t>
            </a:r>
            <a:r>
              <a:rPr lang="ru-RU" sz="1600" dirty="0">
                <a:solidFill>
                  <a:schemeClr val="tx1"/>
                </a:solidFill>
              </a:rPr>
              <a:t>концентрация льда в 5-ти градациях толщины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82E17F30-A033-4093-9076-D8671E58E44F}"/>
              </a:ext>
            </a:extLst>
          </p:cNvPr>
          <p:cNvCxnSpPr>
            <a:cxnSpLocks/>
          </p:cNvCxnSpPr>
          <p:nvPr/>
        </p:nvCxnSpPr>
        <p:spPr>
          <a:xfrm>
            <a:off x="6391699" y="794183"/>
            <a:ext cx="0" cy="5875065"/>
          </a:xfrm>
          <a:prstGeom prst="line">
            <a:avLst/>
          </a:prstGeom>
          <a:ln w="28575">
            <a:solidFill>
              <a:srgbClr val="141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01C3D0A-A6CB-4055-9CF8-78F87A3348C8}"/>
              </a:ext>
            </a:extLst>
          </p:cNvPr>
          <p:cNvSpPr txBox="1"/>
          <p:nvPr/>
        </p:nvSpPr>
        <p:spPr>
          <a:xfrm>
            <a:off x="6482736" y="5217054"/>
            <a:ext cx="554113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ea typeface="Times New Roman" panose="02020603050405020304" pitchFamily="18" charset="0"/>
              </a:rPr>
              <a:t>Данные </a:t>
            </a:r>
            <a:r>
              <a:rPr lang="ru-RU" sz="1600" dirty="0" err="1">
                <a:effectLst/>
                <a:ea typeface="Times New Roman" panose="02020603050405020304" pitchFamily="18" charset="0"/>
              </a:rPr>
              <a:t>реанализа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 океана SODA3.4.2 представлены в формате </a:t>
            </a:r>
            <a:r>
              <a:rPr lang="ru-RU" sz="1600" dirty="0" err="1">
                <a:effectLst/>
                <a:ea typeface="Times New Roman" panose="02020603050405020304" pitchFamily="18" charset="0"/>
              </a:rPr>
              <a:t>NetCDF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 на регулярной широтно-долготной сетке с разрешением 0.5 ̊ × 0.5 ̊  по долготе и широте, 50 уровнями по глубине.</a:t>
            </a:r>
            <a:endParaRPr lang="ru-RU" sz="1600" dirty="0"/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xmlns="" id="{E47B207C-FB64-4E03-8C3E-A63F7E62CA31}"/>
              </a:ext>
            </a:extLst>
          </p:cNvPr>
          <p:cNvSpPr txBox="1">
            <a:spLocks/>
          </p:cNvSpPr>
          <p:nvPr/>
        </p:nvSpPr>
        <p:spPr>
          <a:xfrm>
            <a:off x="-1217540" y="417810"/>
            <a:ext cx="8991600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000" spc="-1" dirty="0">
                <a:solidFill>
                  <a:srgbClr val="141CBC"/>
                </a:solidFill>
                <a:latin typeface="Calibri"/>
              </a:rPr>
              <a:t>Начальные состояния 1960-1979гг.</a:t>
            </a: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xmlns="" id="{E0D69E23-3A7F-4BCE-B0BE-A03D05D760E0}"/>
              </a:ext>
            </a:extLst>
          </p:cNvPr>
          <p:cNvSpPr txBox="1">
            <a:spLocks/>
          </p:cNvSpPr>
          <p:nvPr/>
        </p:nvSpPr>
        <p:spPr>
          <a:xfrm>
            <a:off x="4873436" y="404292"/>
            <a:ext cx="8991600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000" spc="-1" dirty="0">
                <a:solidFill>
                  <a:srgbClr val="141CBC"/>
                </a:solidFill>
                <a:latin typeface="Calibri"/>
              </a:rPr>
              <a:t>Начальные состояния </a:t>
            </a:r>
            <a:r>
              <a:rPr lang="en-US" sz="2000" spc="-1" dirty="0">
                <a:solidFill>
                  <a:srgbClr val="141CBC"/>
                </a:solidFill>
                <a:latin typeface="Calibri"/>
              </a:rPr>
              <a:t>1980-2020</a:t>
            </a:r>
            <a:r>
              <a:rPr lang="ru-RU" sz="2000" spc="-1" dirty="0">
                <a:solidFill>
                  <a:srgbClr val="141CBC"/>
                </a:solidFill>
                <a:latin typeface="Calibri"/>
              </a:rPr>
              <a:t>гг.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2DC0D4CF-C8A0-47B6-BC46-7CCF93550A31}"/>
              </a:ext>
            </a:extLst>
          </p:cNvPr>
          <p:cNvSpPr txBox="1"/>
          <p:nvPr/>
        </p:nvSpPr>
        <p:spPr>
          <a:xfrm>
            <a:off x="6468612" y="4413549"/>
            <a:ext cx="57233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a typeface="Times New Roman" panose="02020603050405020304" pitchFamily="18" charset="0"/>
              </a:rPr>
              <a:t>В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 модели INMCM5 отсутствует классификация льда по градациям толщины =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&gt;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 производится суммирование данных концентрации льда по всем градациям. </a:t>
            </a:r>
            <a:endParaRPr lang="ru-RU" sz="16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DADB6E2D-5922-4768-AEF2-A26BC13C4162}"/>
              </a:ext>
            </a:extLst>
          </p:cNvPr>
          <p:cNvSpPr txBox="1"/>
          <p:nvPr/>
        </p:nvSpPr>
        <p:spPr>
          <a:xfrm>
            <a:off x="6525940" y="2081200"/>
            <a:ext cx="58766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Данные на 1 ноября – среднее арифметическое данных за октябрь и декабрь.</a:t>
            </a:r>
          </a:p>
        </p:txBody>
      </p:sp>
      <p:pic>
        <p:nvPicPr>
          <p:cNvPr id="43" name="Picture 3">
            <a:extLst>
              <a:ext uri="{FF2B5EF4-FFF2-40B4-BE49-F238E27FC236}">
                <a16:creationId xmlns:a16="http://schemas.microsoft.com/office/drawing/2014/main" xmlns="" id="{15B226EC-0D07-48F5-8118-DB78171F5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11779" y="6383136"/>
            <a:ext cx="290769" cy="218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D30278E9-7036-4A03-B3A3-EEDB055C376F}"/>
              </a:ext>
            </a:extLst>
          </p:cNvPr>
          <p:cNvSpPr txBox="1"/>
          <p:nvPr/>
        </p:nvSpPr>
        <p:spPr>
          <a:xfrm>
            <a:off x="7072394" y="6261343"/>
            <a:ext cx="51799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/>
              <a:t>Carton J. A., </a:t>
            </a:r>
            <a:r>
              <a:rPr lang="en-US" sz="1200" i="1" dirty="0" err="1"/>
              <a:t>Chepurin</a:t>
            </a:r>
            <a:r>
              <a:rPr lang="en-US" sz="1200" i="1" dirty="0"/>
              <a:t> G. A., Chen L. (2018) SODA3: A New Ocean Climate Reanalysis. J. </a:t>
            </a:r>
            <a:r>
              <a:rPr lang="en-US" sz="1200" i="1" dirty="0" err="1"/>
              <a:t>Clim</a:t>
            </a:r>
            <a:r>
              <a:rPr lang="en-US" sz="1200" i="1" dirty="0"/>
              <a:t>., 31, no. 17, 6967–6983. </a:t>
            </a:r>
            <a:endParaRPr lang="ru-RU" sz="1200" i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9807444D-2758-49CB-8F65-09231C3B15BE}"/>
              </a:ext>
            </a:extLst>
          </p:cNvPr>
          <p:cNvSpPr txBox="1"/>
          <p:nvPr/>
        </p:nvSpPr>
        <p:spPr>
          <a:xfrm>
            <a:off x="481713" y="1242708"/>
            <a:ext cx="62933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Среднемесячные данные </a:t>
            </a:r>
            <a:r>
              <a:rPr lang="en-US" sz="1600" b="1" dirty="0"/>
              <a:t>ORAS5</a:t>
            </a:r>
            <a:endParaRPr lang="ru-RU" sz="1600" b="1" dirty="0"/>
          </a:p>
          <a:p>
            <a:r>
              <a:rPr lang="en-US" sz="1600" u="sng" dirty="0">
                <a:solidFill>
                  <a:srgbClr val="1E72C7"/>
                </a:solidFill>
              </a:rPr>
              <a:t>https://cds.climate.copernicus.eu/cdsapp#!/dataset/reanalysis-oras5?tab=form</a:t>
            </a:r>
            <a:endParaRPr lang="ru-RU" sz="1600" u="sng" dirty="0">
              <a:solidFill>
                <a:srgbClr val="1E72C7"/>
              </a:solidFill>
            </a:endParaRPr>
          </a:p>
          <a:p>
            <a:endParaRPr lang="ru-RU" sz="1600" u="sng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EFCFEF9E-D304-47B9-BDC8-44D766C6B0C1}"/>
              </a:ext>
            </a:extLst>
          </p:cNvPr>
          <p:cNvSpPr txBox="1"/>
          <p:nvPr/>
        </p:nvSpPr>
        <p:spPr>
          <a:xfrm>
            <a:off x="481713" y="6117024"/>
            <a:ext cx="59868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i="1" dirty="0" err="1">
                <a:effectLst/>
                <a:ea typeface="Times New Roman" panose="02020603050405020304" pitchFamily="18" charset="0"/>
              </a:rPr>
              <a:t>Zuo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 H.,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Balmaseda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 M. A.,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Tietsche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 S., 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Mogensen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 K. ,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and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 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Mayer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 M. The ECMWF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operational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ensemble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reanalysis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–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analysis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system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for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ocean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and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sea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ice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: a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description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of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the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system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and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assessment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. — Ocean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Sci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., 2019,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vol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. 15, </a:t>
            </a:r>
            <a:r>
              <a:rPr lang="ru-RU" sz="1200" i="1" dirty="0" err="1">
                <a:effectLst/>
                <a:ea typeface="Times New Roman" panose="02020603050405020304" pitchFamily="18" charset="0"/>
              </a:rPr>
              <a:t>pp</a:t>
            </a:r>
            <a:r>
              <a:rPr lang="ru-RU" sz="1200" i="1" dirty="0">
                <a:effectLst/>
                <a:ea typeface="Times New Roman" panose="02020603050405020304" pitchFamily="18" charset="0"/>
              </a:rPr>
              <a:t>. 779—808</a:t>
            </a:r>
            <a:endParaRPr lang="ru-RU" sz="1200" i="1" dirty="0"/>
          </a:p>
        </p:txBody>
      </p:sp>
      <p:pic>
        <p:nvPicPr>
          <p:cNvPr id="27" name="Picture 3">
            <a:extLst>
              <a:ext uri="{FF2B5EF4-FFF2-40B4-BE49-F238E27FC236}">
                <a16:creationId xmlns:a16="http://schemas.microsoft.com/office/drawing/2014/main" xmlns="" id="{98817075-3B4F-4654-8147-6F3C1FEF8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9360" y="6331150"/>
            <a:ext cx="290769" cy="218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C06EEBE6-67BC-45A0-B91F-62E38CBB4CED}"/>
              </a:ext>
            </a:extLst>
          </p:cNvPr>
          <p:cNvSpPr txBox="1"/>
          <p:nvPr/>
        </p:nvSpPr>
        <p:spPr>
          <a:xfrm>
            <a:off x="2149651" y="2826592"/>
            <a:ext cx="54475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Salinity</a:t>
            </a:r>
          </a:p>
          <a:p>
            <a:pPr>
              <a:buFont typeface="Wingdings" pitchFamily="2" charset="2"/>
              <a:buChar char="Ø"/>
            </a:pPr>
            <a:r>
              <a:rPr lang="en-US" sz="1600" dirty="0"/>
              <a:t>Potential temperature</a:t>
            </a:r>
            <a:endParaRPr lang="ru-RU" sz="16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1600" dirty="0"/>
              <a:t>Sea surface height</a:t>
            </a:r>
            <a:endParaRPr lang="ru-RU" sz="16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Sea ice thickness</a:t>
            </a:r>
          </a:p>
          <a:p>
            <a:pPr>
              <a:buFont typeface="Wingdings" pitchFamily="2" charset="2"/>
              <a:buChar char="Ø"/>
            </a:pPr>
            <a:r>
              <a:rPr lang="en-US" sz="1600" dirty="0"/>
              <a:t>Sea ice concentration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27A58772-0D15-49FE-A301-6169747831E2}"/>
              </a:ext>
            </a:extLst>
          </p:cNvPr>
          <p:cNvSpPr txBox="1"/>
          <p:nvPr/>
        </p:nvSpPr>
        <p:spPr>
          <a:xfrm>
            <a:off x="422676" y="5217054"/>
            <a:ext cx="52098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Дополнительный шаг: интерполяция океанского анализа с нерегулярной сетки 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на регулярную широтно-долготную сетку 1.0 ̊ × 0.5 ̊. </a:t>
            </a:r>
            <a:endParaRPr lang="ru-RU" sz="1600" dirty="0">
              <a:effectLst/>
              <a:ea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F5AE34F-CCB0-4979-9D99-EA31DEF30354}"/>
              </a:ext>
            </a:extLst>
          </p:cNvPr>
          <p:cNvSpPr txBox="1"/>
          <p:nvPr/>
        </p:nvSpPr>
        <p:spPr>
          <a:xfrm>
            <a:off x="422676" y="4139836"/>
            <a:ext cx="54615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ea typeface="Times New Roman" panose="02020603050405020304" pitchFamily="18" charset="0"/>
              </a:rPr>
              <a:t>Данные анализа океана </a:t>
            </a:r>
            <a:r>
              <a:rPr lang="en-US" sz="1600" dirty="0">
                <a:ea typeface="Times New Roman" panose="02020603050405020304" pitchFamily="18" charset="0"/>
              </a:rPr>
              <a:t>ORAS5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 представлены в формате </a:t>
            </a:r>
            <a:r>
              <a:rPr lang="ru-RU" sz="1600" dirty="0" err="1">
                <a:effectLst/>
                <a:ea typeface="Times New Roman" panose="02020603050405020304" pitchFamily="18" charset="0"/>
              </a:rPr>
              <a:t>NetCDF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 на нерегулярной широтно-долготной сетке ORCA 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0.25 degree 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с 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1021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 × </a:t>
            </a:r>
            <a:r>
              <a:rPr lang="en-US" sz="1600" dirty="0">
                <a:ea typeface="Times New Roman" panose="02020603050405020304" pitchFamily="18" charset="0"/>
              </a:rPr>
              <a:t>1442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 ячейками  по долготе и широте, 75 уровнями по глубине. </a:t>
            </a:r>
            <a:endParaRPr lang="ru-RU" sz="16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1D4A99BA-294D-4503-B803-74C7462A5C65}"/>
              </a:ext>
            </a:extLst>
          </p:cNvPr>
          <p:cNvSpPr txBox="1"/>
          <p:nvPr/>
        </p:nvSpPr>
        <p:spPr>
          <a:xfrm>
            <a:off x="453054" y="2180773"/>
            <a:ext cx="58766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Данные на 1 ноября – среднее арифметическое данных за октябрь и декабрь.</a:t>
            </a:r>
          </a:p>
        </p:txBody>
      </p:sp>
    </p:spTree>
    <p:extLst>
      <p:ext uri="{BB962C8B-B14F-4D97-AF65-F5344CB8AC3E}">
        <p14:creationId xmlns:p14="http://schemas.microsoft.com/office/powerpoint/2010/main" val="3361691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кругленный прямоугольник 12">
            <a:extLst>
              <a:ext uri="{FF2B5EF4-FFF2-40B4-BE49-F238E27FC236}">
                <a16:creationId xmlns:a16="http://schemas.microsoft.com/office/drawing/2014/main" xmlns="" id="{77F86979-D0E6-4EFE-8F9F-6112F9E313D9}"/>
              </a:ext>
            </a:extLst>
          </p:cNvPr>
          <p:cNvSpPr/>
          <p:nvPr/>
        </p:nvSpPr>
        <p:spPr>
          <a:xfrm>
            <a:off x="6699903" y="630130"/>
            <a:ext cx="5323967" cy="50082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кругленный прямоугольник 12">
            <a:extLst>
              <a:ext uri="{FF2B5EF4-FFF2-40B4-BE49-F238E27FC236}">
                <a16:creationId xmlns:a16="http://schemas.microsoft.com/office/drawing/2014/main" xmlns="" id="{DCFA7174-D779-4431-B85D-1D217D7F1F4F}"/>
              </a:ext>
            </a:extLst>
          </p:cNvPr>
          <p:cNvSpPr/>
          <p:nvPr/>
        </p:nvSpPr>
        <p:spPr>
          <a:xfrm>
            <a:off x="330500" y="630128"/>
            <a:ext cx="5802532" cy="5008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D42A828-7B53-48CE-A870-5B161C91F930}"/>
              </a:ext>
            </a:extLst>
          </p:cNvPr>
          <p:cNvSpPr txBox="1">
            <a:spLocks/>
          </p:cNvSpPr>
          <p:nvPr/>
        </p:nvSpPr>
        <p:spPr>
          <a:xfrm>
            <a:off x="1972811" y="-158316"/>
            <a:ext cx="8991600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933" spc="-1" dirty="0">
                <a:solidFill>
                  <a:srgbClr val="141CBC"/>
                </a:solidFill>
                <a:latin typeface="Calibri"/>
              </a:rPr>
              <a:t>Данные анализа океана и морского льда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2EB9682-3DAF-46FD-90D5-CBC5232A861A}"/>
              </a:ext>
            </a:extLst>
          </p:cNvPr>
          <p:cNvSpPr txBox="1"/>
          <p:nvPr/>
        </p:nvSpPr>
        <p:spPr>
          <a:xfrm>
            <a:off x="269012" y="1157353"/>
            <a:ext cx="62933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Среднемесячные данные </a:t>
            </a:r>
            <a:r>
              <a:rPr lang="en-US" sz="1600" b="1" dirty="0"/>
              <a:t>SODA3.4.2</a:t>
            </a:r>
            <a:r>
              <a:rPr lang="en-US" sz="1600" dirty="0"/>
              <a:t> </a:t>
            </a:r>
            <a:r>
              <a:rPr lang="en-US" sz="1600" dirty="0">
                <a:hlinkClick r:id="rId2"/>
              </a:rPr>
              <a:t>http://dsrs.atmos.umd.edu/DATA/soda3.4.2/REGRIDED/ocean/</a:t>
            </a:r>
            <a:endParaRPr lang="en-US" sz="1600" dirty="0"/>
          </a:p>
          <a:p>
            <a:r>
              <a:rPr lang="en-US" sz="1600" dirty="0">
                <a:hlinkClick r:id="rId2"/>
              </a:rPr>
              <a:t>http://dsrs.atmos.umd.edu/DATA/soda3.4.2/REGRIDED/ice/</a:t>
            </a:r>
            <a:endParaRPr lang="ru-RU" sz="1600" dirty="0"/>
          </a:p>
          <a:p>
            <a:endParaRPr lang="ru-RU" sz="1600" u="sng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7D401AB-7112-41E6-893A-5DB17D73A69C}"/>
              </a:ext>
            </a:extLst>
          </p:cNvPr>
          <p:cNvSpPr txBox="1"/>
          <p:nvPr/>
        </p:nvSpPr>
        <p:spPr>
          <a:xfrm>
            <a:off x="1373448" y="2609034"/>
            <a:ext cx="544756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600" b="1" dirty="0">
                <a:solidFill>
                  <a:schemeClr val="tx1"/>
                </a:solidFill>
              </a:rPr>
              <a:t>salt</a:t>
            </a:r>
            <a:r>
              <a:rPr lang="en-US" sz="1600" dirty="0">
                <a:solidFill>
                  <a:schemeClr val="tx1"/>
                </a:solidFill>
              </a:rPr>
              <a:t> – </a:t>
            </a:r>
            <a:r>
              <a:rPr lang="ru-RU" sz="1600" dirty="0">
                <a:solidFill>
                  <a:schemeClr val="tx1"/>
                </a:solidFill>
              </a:rPr>
              <a:t>практическая соленость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>
                <a:solidFill>
                  <a:schemeClr val="tx1"/>
                </a:solidFill>
              </a:rPr>
              <a:t>temp</a:t>
            </a:r>
            <a:r>
              <a:rPr lang="en-US" sz="1600" dirty="0">
                <a:solidFill>
                  <a:schemeClr val="tx1"/>
                </a:solidFill>
              </a:rPr>
              <a:t> – </a:t>
            </a:r>
            <a:r>
              <a:rPr lang="ru-RU" sz="1600" dirty="0">
                <a:solidFill>
                  <a:schemeClr val="tx1"/>
                </a:solidFill>
              </a:rPr>
              <a:t>потенциальная температура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 err="1">
                <a:solidFill>
                  <a:schemeClr val="tx1"/>
                </a:solidFill>
              </a:rPr>
              <a:t>ssh</a:t>
            </a:r>
            <a:r>
              <a:rPr lang="en-US" sz="1600" dirty="0">
                <a:solidFill>
                  <a:schemeClr val="tx1"/>
                </a:solidFill>
              </a:rPr>
              <a:t> – </a:t>
            </a:r>
            <a:r>
              <a:rPr lang="ru-RU" sz="1600" dirty="0">
                <a:solidFill>
                  <a:schemeClr val="tx1"/>
                </a:solidFill>
              </a:rPr>
              <a:t>уровень моря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>
                <a:solidFill>
                  <a:schemeClr val="tx1"/>
                </a:solidFill>
              </a:rPr>
              <a:t>mi </a:t>
            </a:r>
            <a:r>
              <a:rPr lang="en-US" sz="1600" dirty="0">
                <a:solidFill>
                  <a:schemeClr val="tx1"/>
                </a:solidFill>
              </a:rPr>
              <a:t>–</a:t>
            </a:r>
            <a:r>
              <a:rPr lang="ru-RU" sz="1600" dirty="0">
                <a:solidFill>
                  <a:schemeClr val="tx1"/>
                </a:solidFill>
              </a:rPr>
              <a:t> масса льда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 err="1">
                <a:solidFill>
                  <a:schemeClr val="tx1"/>
                </a:solidFill>
              </a:rPr>
              <a:t>hs</a:t>
            </a:r>
            <a:r>
              <a:rPr lang="en-US" sz="1600" dirty="0">
                <a:solidFill>
                  <a:schemeClr val="tx1"/>
                </a:solidFill>
              </a:rPr>
              <a:t>- </a:t>
            </a:r>
            <a:r>
              <a:rPr lang="ru-RU" sz="1600" dirty="0">
                <a:solidFill>
                  <a:schemeClr val="tx1"/>
                </a:solidFill>
              </a:rPr>
              <a:t>толщина льда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>
                <a:solidFill>
                  <a:schemeClr val="tx1"/>
                </a:solidFill>
              </a:rPr>
              <a:t>nc1, nc2, nc3, nc4, nc5 </a:t>
            </a:r>
            <a:r>
              <a:rPr lang="en-US" sz="1600" dirty="0">
                <a:solidFill>
                  <a:schemeClr val="tx1"/>
                </a:solidFill>
              </a:rPr>
              <a:t>– </a:t>
            </a:r>
            <a:r>
              <a:rPr lang="ru-RU" sz="1600" dirty="0">
                <a:solidFill>
                  <a:schemeClr val="tx1"/>
                </a:solidFill>
              </a:rPr>
              <a:t>концентрация льда в 5-ти градациях толщины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82E17F30-A033-4093-9076-D8671E58E44F}"/>
              </a:ext>
            </a:extLst>
          </p:cNvPr>
          <p:cNvCxnSpPr>
            <a:cxnSpLocks/>
          </p:cNvCxnSpPr>
          <p:nvPr/>
        </p:nvCxnSpPr>
        <p:spPr>
          <a:xfrm>
            <a:off x="6391699" y="794183"/>
            <a:ext cx="0" cy="5875065"/>
          </a:xfrm>
          <a:prstGeom prst="line">
            <a:avLst/>
          </a:prstGeom>
          <a:ln w="28575">
            <a:solidFill>
              <a:srgbClr val="141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4AA949A-32DD-4843-A65D-411767EA368A}"/>
              </a:ext>
            </a:extLst>
          </p:cNvPr>
          <p:cNvSpPr txBox="1"/>
          <p:nvPr/>
        </p:nvSpPr>
        <p:spPr>
          <a:xfrm>
            <a:off x="6609298" y="1276380"/>
            <a:ext cx="109242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Ежедневные данные </a:t>
            </a:r>
            <a:r>
              <a:rPr lang="en-US" sz="1600" b="1" dirty="0"/>
              <a:t>GODAS HMC</a:t>
            </a:r>
            <a:endParaRPr lang="ru-RU" sz="1600" dirty="0"/>
          </a:p>
          <a:p>
            <a:endParaRPr lang="ru-RU" sz="1600" u="sng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01C3D0A-A6CB-4055-9CF8-78F87A3348C8}"/>
              </a:ext>
            </a:extLst>
          </p:cNvPr>
          <p:cNvSpPr txBox="1"/>
          <p:nvPr/>
        </p:nvSpPr>
        <p:spPr>
          <a:xfrm>
            <a:off x="172149" y="5249412"/>
            <a:ext cx="621222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ea typeface="Times New Roman" panose="02020603050405020304" pitchFamily="18" charset="0"/>
              </a:rPr>
              <a:t>Данные </a:t>
            </a:r>
            <a:r>
              <a:rPr lang="ru-RU" sz="1600" dirty="0" err="1">
                <a:effectLst/>
                <a:ea typeface="Times New Roman" panose="02020603050405020304" pitchFamily="18" charset="0"/>
              </a:rPr>
              <a:t>реанализа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 океана SODA3.4.2 представлены в формате </a:t>
            </a:r>
            <a:r>
              <a:rPr lang="ru-RU" sz="1600" dirty="0" err="1">
                <a:effectLst/>
                <a:ea typeface="Times New Roman" panose="02020603050405020304" pitchFamily="18" charset="0"/>
              </a:rPr>
              <a:t>NetCDF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 на регулярной широтно-долготной сетке с разрешением </a:t>
            </a:r>
            <a:br>
              <a:rPr lang="ru-RU" sz="1600" dirty="0">
                <a:effectLst/>
                <a:ea typeface="Times New Roman" panose="02020603050405020304" pitchFamily="18" charset="0"/>
              </a:rPr>
            </a:br>
            <a:r>
              <a:rPr lang="ru-RU" sz="1600" dirty="0">
                <a:effectLst/>
                <a:ea typeface="Times New Roman" panose="02020603050405020304" pitchFamily="18" charset="0"/>
              </a:rPr>
              <a:t>0.5 ̊ × 0.5 ̊  по долготе и широте, 50 уровнями по глубине.</a:t>
            </a:r>
            <a:endParaRPr lang="ru-RU" sz="1600" dirty="0"/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xmlns="" id="{E47B207C-FB64-4E03-8C3E-A63F7E62CA31}"/>
              </a:ext>
            </a:extLst>
          </p:cNvPr>
          <p:cNvSpPr txBox="1">
            <a:spLocks/>
          </p:cNvSpPr>
          <p:nvPr/>
        </p:nvSpPr>
        <p:spPr>
          <a:xfrm>
            <a:off x="-1217540" y="417810"/>
            <a:ext cx="8991600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000" spc="-1" dirty="0">
                <a:solidFill>
                  <a:srgbClr val="141CBC"/>
                </a:solidFill>
                <a:latin typeface="Calibri"/>
              </a:rPr>
              <a:t>Начальные состояния 19</a:t>
            </a:r>
            <a:r>
              <a:rPr lang="en-US" sz="2000" spc="-1" dirty="0">
                <a:solidFill>
                  <a:srgbClr val="141CBC"/>
                </a:solidFill>
                <a:latin typeface="Calibri"/>
              </a:rPr>
              <a:t>80</a:t>
            </a:r>
            <a:r>
              <a:rPr lang="ru-RU" sz="2000" spc="-1" dirty="0">
                <a:solidFill>
                  <a:srgbClr val="141CBC"/>
                </a:solidFill>
                <a:latin typeface="Calibri"/>
              </a:rPr>
              <a:t>-2020гг.</a:t>
            </a: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xmlns="" id="{E0D69E23-3A7F-4BCE-B0BE-A03D05D760E0}"/>
              </a:ext>
            </a:extLst>
          </p:cNvPr>
          <p:cNvSpPr txBox="1">
            <a:spLocks/>
          </p:cNvSpPr>
          <p:nvPr/>
        </p:nvSpPr>
        <p:spPr>
          <a:xfrm>
            <a:off x="4873436" y="404292"/>
            <a:ext cx="8991600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000" spc="-1" dirty="0">
                <a:solidFill>
                  <a:srgbClr val="141CBC"/>
                </a:solidFill>
                <a:latin typeface="Calibri"/>
              </a:rPr>
              <a:t>Начальные состояния с 2021г.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BE17C6DC-10AD-487E-984F-9738C0F0B2E6}"/>
              </a:ext>
            </a:extLst>
          </p:cNvPr>
          <p:cNvSpPr txBox="1"/>
          <p:nvPr/>
        </p:nvSpPr>
        <p:spPr>
          <a:xfrm>
            <a:off x="6650366" y="3658143"/>
            <a:ext cx="54615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ea typeface="Times New Roman" panose="02020603050405020304" pitchFamily="18" charset="0"/>
              </a:rPr>
              <a:t>Данные анализа океана GODAS HMC представлены в формате </a:t>
            </a:r>
            <a:r>
              <a:rPr lang="ru-RU" sz="1600" dirty="0" err="1">
                <a:effectLst/>
                <a:ea typeface="Times New Roman" panose="02020603050405020304" pitchFamily="18" charset="0"/>
              </a:rPr>
              <a:t>NetCDF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 на нерегулярной широтно-долготной сетке eORCA1 с 362 × 332 ячейками  по долготе и широте, 75 уровнями по глубине. </a:t>
            </a:r>
            <a:endParaRPr lang="ru-RU" sz="16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2DC0D4CF-C8A0-47B6-BC46-7CCF93550A31}"/>
              </a:ext>
            </a:extLst>
          </p:cNvPr>
          <p:cNvSpPr txBox="1"/>
          <p:nvPr/>
        </p:nvSpPr>
        <p:spPr>
          <a:xfrm>
            <a:off x="216938" y="4400684"/>
            <a:ext cx="61747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a typeface="Times New Roman" panose="02020603050405020304" pitchFamily="18" charset="0"/>
              </a:rPr>
              <a:t>В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 модели INMCM5 отсутствует классификация льда по градациям толщины =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&gt;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 производится суммирование данных концентрации льда по всем градациям. </a:t>
            </a:r>
            <a:endParaRPr lang="ru-RU" sz="16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6F8303FA-0077-467A-960F-3A975D7B82F2}"/>
              </a:ext>
            </a:extLst>
          </p:cNvPr>
          <p:cNvSpPr txBox="1"/>
          <p:nvPr/>
        </p:nvSpPr>
        <p:spPr>
          <a:xfrm>
            <a:off x="6668763" y="4927631"/>
            <a:ext cx="52098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Дополнительный шаг: интерполяция океанского анализа с нерегулярной сетки 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на регулярную широтно-долготную сетку 1.0 ̊ × 0.5 ̊. </a:t>
            </a:r>
            <a:endParaRPr lang="ru-RU" sz="1600" dirty="0">
              <a:effectLst/>
              <a:ea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BEE08CAB-6319-42DB-935F-768BCD0B91CB}"/>
              </a:ext>
            </a:extLst>
          </p:cNvPr>
          <p:cNvSpPr txBox="1"/>
          <p:nvPr/>
        </p:nvSpPr>
        <p:spPr>
          <a:xfrm>
            <a:off x="6707252" y="6109232"/>
            <a:ext cx="5716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/>
              <a:t>Stepanov</a:t>
            </a:r>
            <a:r>
              <a:rPr lang="en-US" sz="1200" i="1" dirty="0"/>
              <a:t>, V.N., </a:t>
            </a:r>
            <a:r>
              <a:rPr lang="en-US" sz="1200" i="1" dirty="0" err="1"/>
              <a:t>Resnyanskii</a:t>
            </a:r>
            <a:r>
              <a:rPr lang="en-US" sz="1200" i="1" dirty="0"/>
              <a:t>, Y.D., </a:t>
            </a:r>
            <a:r>
              <a:rPr lang="en-US" sz="1200" i="1" dirty="0" err="1"/>
              <a:t>Strukov</a:t>
            </a:r>
            <a:r>
              <a:rPr lang="en-US" sz="1200" i="1" dirty="0"/>
              <a:t>, B., &amp; </a:t>
            </a:r>
            <a:r>
              <a:rPr lang="en-US" sz="1200" i="1" dirty="0" err="1"/>
              <a:t>Zelenko</a:t>
            </a:r>
            <a:r>
              <a:rPr lang="en-US" sz="1200" i="1" dirty="0"/>
              <a:t>, A. (2019). Large-scale Ocean Circulation and Sea Ice Characteristics Derived from Numerical Experiments with the NEMO Model. Russian Meteorology and Hydrology, 44, 33-44.</a:t>
            </a:r>
            <a:endParaRPr lang="ru-RU" sz="1200" i="1" u="sng" dirty="0"/>
          </a:p>
          <a:p>
            <a:endParaRPr lang="ru-RU" sz="12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0EB4CB73-5ACD-40E0-A570-E53CDA25CE18}"/>
              </a:ext>
            </a:extLst>
          </p:cNvPr>
          <p:cNvSpPr txBox="1"/>
          <p:nvPr/>
        </p:nvSpPr>
        <p:spPr>
          <a:xfrm>
            <a:off x="7274524" y="1972903"/>
            <a:ext cx="940464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votemper</a:t>
            </a:r>
            <a:r>
              <a:rPr lang="en-US" sz="1600" dirty="0">
                <a:solidFill>
                  <a:schemeClr val="tx1"/>
                </a:solidFill>
              </a:rPr>
              <a:t> – </a:t>
            </a:r>
            <a:r>
              <a:rPr lang="ru-RU" sz="1600" dirty="0">
                <a:solidFill>
                  <a:schemeClr val="tx1"/>
                </a:solidFill>
              </a:rPr>
              <a:t>потенциальная температура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vosaline</a:t>
            </a:r>
            <a:r>
              <a:rPr lang="en-US" sz="1600" dirty="0">
                <a:solidFill>
                  <a:schemeClr val="tx1"/>
                </a:solidFill>
              </a:rPr>
              <a:t> – </a:t>
            </a:r>
            <a:r>
              <a:rPr lang="ru-RU" sz="1600" dirty="0">
                <a:solidFill>
                  <a:schemeClr val="tx1"/>
                </a:solidFill>
              </a:rPr>
              <a:t>практическая соленость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sossheig</a:t>
            </a:r>
            <a:r>
              <a:rPr lang="en-US" sz="1600" dirty="0">
                <a:solidFill>
                  <a:schemeClr val="tx1"/>
                </a:solidFill>
              </a:rPr>
              <a:t> – </a:t>
            </a:r>
            <a:r>
              <a:rPr lang="ru-RU" sz="1600" dirty="0">
                <a:solidFill>
                  <a:schemeClr val="tx1"/>
                </a:solidFill>
              </a:rPr>
              <a:t>уровень моря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sivolu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–</a:t>
            </a:r>
            <a:r>
              <a:rPr lang="ru-RU" sz="1600" dirty="0">
                <a:solidFill>
                  <a:schemeClr val="tx1"/>
                </a:solidFill>
              </a:rPr>
              <a:t> толщина льда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siconc</a:t>
            </a:r>
            <a:r>
              <a:rPr lang="en-US" sz="1600" dirty="0">
                <a:solidFill>
                  <a:schemeClr val="tx1"/>
                </a:solidFill>
              </a:rPr>
              <a:t> –</a:t>
            </a:r>
            <a:r>
              <a:rPr lang="ru-RU" sz="1600" dirty="0">
                <a:solidFill>
                  <a:schemeClr val="tx1"/>
                </a:solidFill>
              </a:rPr>
              <a:t> концентрация льда</a:t>
            </a:r>
            <a:endParaRPr lang="ru-RU" sz="1600" dirty="0"/>
          </a:p>
        </p:txBody>
      </p:sp>
      <p:pic>
        <p:nvPicPr>
          <p:cNvPr id="42" name="Picture 3">
            <a:extLst>
              <a:ext uri="{FF2B5EF4-FFF2-40B4-BE49-F238E27FC236}">
                <a16:creationId xmlns:a16="http://schemas.microsoft.com/office/drawing/2014/main" xmlns="" id="{200DEFE3-BB37-4DEA-B020-B34128059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3914" y="6261343"/>
            <a:ext cx="290769" cy="218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3">
            <a:extLst>
              <a:ext uri="{FF2B5EF4-FFF2-40B4-BE49-F238E27FC236}">
                <a16:creationId xmlns:a16="http://schemas.microsoft.com/office/drawing/2014/main" xmlns="" id="{15B226EC-0D07-48F5-8118-DB78171F5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469" y="6261343"/>
            <a:ext cx="290769" cy="218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D30278E9-7036-4A03-B3A3-EEDB055C376F}"/>
              </a:ext>
            </a:extLst>
          </p:cNvPr>
          <p:cNvSpPr txBox="1"/>
          <p:nvPr/>
        </p:nvSpPr>
        <p:spPr>
          <a:xfrm>
            <a:off x="896193" y="6165186"/>
            <a:ext cx="51799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/>
              <a:t>Carton J. A., </a:t>
            </a:r>
            <a:r>
              <a:rPr lang="en-US" sz="1200" i="1" dirty="0" err="1"/>
              <a:t>Chepurin</a:t>
            </a:r>
            <a:r>
              <a:rPr lang="en-US" sz="1200" i="1" dirty="0"/>
              <a:t> G. A., Chen L. (2018) SODA3: A New Ocean Climate Reanalysis. J. </a:t>
            </a:r>
            <a:r>
              <a:rPr lang="en-US" sz="1200" i="1" dirty="0" err="1"/>
              <a:t>Clim</a:t>
            </a:r>
            <a:r>
              <a:rPr lang="en-US" sz="1200" i="1" dirty="0"/>
              <a:t>., 31, no. 17, 6967–6983. </a:t>
            </a:r>
            <a:endParaRPr lang="ru-RU" sz="1200" i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38981FEE-0826-467F-998A-5D992975C120}"/>
              </a:ext>
            </a:extLst>
          </p:cNvPr>
          <p:cNvSpPr txBox="1"/>
          <p:nvPr/>
        </p:nvSpPr>
        <p:spPr>
          <a:xfrm>
            <a:off x="293444" y="2012324"/>
            <a:ext cx="58766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Данные на 1 ноября – среднее арифметическое данных за октябрь и декабрь.</a:t>
            </a:r>
          </a:p>
        </p:txBody>
      </p:sp>
    </p:spTree>
    <p:extLst>
      <p:ext uri="{BB962C8B-B14F-4D97-AF65-F5344CB8AC3E}">
        <p14:creationId xmlns:p14="http://schemas.microsoft.com/office/powerpoint/2010/main" val="689230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кругленный прямоугольник 12">
            <a:extLst>
              <a:ext uri="{FF2B5EF4-FFF2-40B4-BE49-F238E27FC236}">
                <a16:creationId xmlns:a16="http://schemas.microsoft.com/office/drawing/2014/main" xmlns="" id="{77F86979-D0E6-4EFE-8F9F-6112F9E313D9}"/>
              </a:ext>
            </a:extLst>
          </p:cNvPr>
          <p:cNvSpPr/>
          <p:nvPr/>
        </p:nvSpPr>
        <p:spPr>
          <a:xfrm>
            <a:off x="6699903" y="630130"/>
            <a:ext cx="5323967" cy="50082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кругленный прямоугольник 12">
            <a:extLst>
              <a:ext uri="{FF2B5EF4-FFF2-40B4-BE49-F238E27FC236}">
                <a16:creationId xmlns:a16="http://schemas.microsoft.com/office/drawing/2014/main" xmlns="" id="{DCFA7174-D779-4431-B85D-1D217D7F1F4F}"/>
              </a:ext>
            </a:extLst>
          </p:cNvPr>
          <p:cNvSpPr/>
          <p:nvPr/>
        </p:nvSpPr>
        <p:spPr>
          <a:xfrm>
            <a:off x="330500" y="630128"/>
            <a:ext cx="5802532" cy="5008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D42A828-7B53-48CE-A870-5B161C91F930}"/>
              </a:ext>
            </a:extLst>
          </p:cNvPr>
          <p:cNvSpPr txBox="1">
            <a:spLocks/>
          </p:cNvSpPr>
          <p:nvPr/>
        </p:nvSpPr>
        <p:spPr>
          <a:xfrm>
            <a:off x="860592" y="-192314"/>
            <a:ext cx="10855376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933" spc="-1" dirty="0">
                <a:solidFill>
                  <a:srgbClr val="141CBC"/>
                </a:solidFill>
                <a:latin typeface="Calibri"/>
              </a:rPr>
              <a:t>Данные анализа</a:t>
            </a:r>
            <a:r>
              <a:rPr lang="ru-RU" sz="3200" dirty="0">
                <a:solidFill>
                  <a:srgbClr val="141CBC"/>
                </a:solidFill>
              </a:rPr>
              <a:t> </a:t>
            </a:r>
            <a:r>
              <a:rPr lang="ru-RU" sz="2800" dirty="0">
                <a:solidFill>
                  <a:srgbClr val="141CBC"/>
                </a:solidFill>
              </a:rPr>
              <a:t>атмосферы, почвы и поверхностных характеристик</a:t>
            </a:r>
            <a:endParaRPr lang="ru-RU" sz="2933" spc="-1" dirty="0">
              <a:solidFill>
                <a:srgbClr val="141CBC"/>
              </a:solidFill>
              <a:latin typeface="Calibri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82E17F30-A033-4093-9076-D8671E58E44F}"/>
              </a:ext>
            </a:extLst>
          </p:cNvPr>
          <p:cNvCxnSpPr>
            <a:cxnSpLocks/>
          </p:cNvCxnSpPr>
          <p:nvPr/>
        </p:nvCxnSpPr>
        <p:spPr>
          <a:xfrm>
            <a:off x="6391699" y="794183"/>
            <a:ext cx="0" cy="5875065"/>
          </a:xfrm>
          <a:prstGeom prst="line">
            <a:avLst/>
          </a:prstGeom>
          <a:ln w="28575">
            <a:solidFill>
              <a:srgbClr val="141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xmlns="" id="{E47B207C-FB64-4E03-8C3E-A63F7E62CA31}"/>
              </a:ext>
            </a:extLst>
          </p:cNvPr>
          <p:cNvSpPr txBox="1">
            <a:spLocks/>
          </p:cNvSpPr>
          <p:nvPr/>
        </p:nvSpPr>
        <p:spPr>
          <a:xfrm>
            <a:off x="-1217540" y="417810"/>
            <a:ext cx="8991600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000" spc="-1" dirty="0">
                <a:solidFill>
                  <a:srgbClr val="141CBC"/>
                </a:solidFill>
                <a:latin typeface="Calibri"/>
              </a:rPr>
              <a:t>Начальные состояния 1960-1979гг.</a:t>
            </a: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xmlns="" id="{E0D69E23-3A7F-4BCE-B0BE-A03D05D760E0}"/>
              </a:ext>
            </a:extLst>
          </p:cNvPr>
          <p:cNvSpPr txBox="1">
            <a:spLocks/>
          </p:cNvSpPr>
          <p:nvPr/>
        </p:nvSpPr>
        <p:spPr>
          <a:xfrm>
            <a:off x="4873436" y="404292"/>
            <a:ext cx="8991600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000" spc="-1" dirty="0">
                <a:solidFill>
                  <a:srgbClr val="141CBC"/>
                </a:solidFill>
                <a:latin typeface="Calibri"/>
              </a:rPr>
              <a:t>Начальные состояния </a:t>
            </a:r>
            <a:r>
              <a:rPr lang="en-US" sz="2000" spc="-1" dirty="0">
                <a:solidFill>
                  <a:srgbClr val="141CBC"/>
                </a:solidFill>
                <a:latin typeface="Calibri"/>
              </a:rPr>
              <a:t>1980-2020</a:t>
            </a:r>
            <a:r>
              <a:rPr lang="ru-RU" sz="2000" spc="-1" dirty="0">
                <a:solidFill>
                  <a:srgbClr val="141CBC"/>
                </a:solidFill>
                <a:latin typeface="Calibri"/>
              </a:rPr>
              <a:t>гг.</a:t>
            </a:r>
          </a:p>
        </p:txBody>
      </p:sp>
      <p:pic>
        <p:nvPicPr>
          <p:cNvPr id="43" name="Picture 3">
            <a:extLst>
              <a:ext uri="{FF2B5EF4-FFF2-40B4-BE49-F238E27FC236}">
                <a16:creationId xmlns:a16="http://schemas.microsoft.com/office/drawing/2014/main" xmlns="" id="{15B226EC-0D07-48F5-8118-DB78171F5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5529" y="6344669"/>
            <a:ext cx="290769" cy="218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9807444D-2758-49CB-8F65-09231C3B15BE}"/>
              </a:ext>
            </a:extLst>
          </p:cNvPr>
          <p:cNvSpPr txBox="1"/>
          <p:nvPr/>
        </p:nvSpPr>
        <p:spPr>
          <a:xfrm>
            <a:off x="209676" y="1320436"/>
            <a:ext cx="62933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Данные </a:t>
            </a:r>
            <a:r>
              <a:rPr lang="en-US" sz="1600" b="1" dirty="0"/>
              <a:t>ERA40</a:t>
            </a:r>
            <a:r>
              <a:rPr lang="ru-RU" sz="1600" b="1" dirty="0"/>
              <a:t> </a:t>
            </a:r>
            <a:r>
              <a:rPr lang="ru-RU" sz="1600" dirty="0"/>
              <a:t>на 00:00 часов даты старта прогноза</a:t>
            </a:r>
          </a:p>
          <a:p>
            <a:endParaRPr lang="ru-RU" sz="1600" u="sng" dirty="0"/>
          </a:p>
          <a:p>
            <a:r>
              <a:rPr lang="en-US" sz="1600" u="sng" dirty="0">
                <a:solidFill>
                  <a:srgbClr val="1E72C7"/>
                </a:solidFill>
              </a:rPr>
              <a:t>https://www.ecmwf.int/en/forecasts/dataset/ecmwf-reanalysis-40-years</a:t>
            </a:r>
            <a:endParaRPr lang="ru-RU" sz="1600" u="sng" dirty="0">
              <a:solidFill>
                <a:srgbClr val="1E72C7"/>
              </a:solidFill>
            </a:endParaRPr>
          </a:p>
          <a:p>
            <a:endParaRPr lang="ru-RU" sz="1600" u="sng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  <p:pic>
        <p:nvPicPr>
          <p:cNvPr id="27" name="Picture 3">
            <a:extLst>
              <a:ext uri="{FF2B5EF4-FFF2-40B4-BE49-F238E27FC236}">
                <a16:creationId xmlns:a16="http://schemas.microsoft.com/office/drawing/2014/main" xmlns="" id="{98817075-3B4F-4654-8147-6F3C1FEF8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806" y="6319336"/>
            <a:ext cx="290769" cy="218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A51D42B3-0EA0-4679-9E11-212C9D12C19E}"/>
              </a:ext>
            </a:extLst>
          </p:cNvPr>
          <p:cNvSpPr txBox="1"/>
          <p:nvPr/>
        </p:nvSpPr>
        <p:spPr>
          <a:xfrm>
            <a:off x="330500" y="2455484"/>
            <a:ext cx="60946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U-</a:t>
            </a:r>
            <a:r>
              <a:rPr lang="ru-RU" sz="1600" dirty="0">
                <a:solidFill>
                  <a:schemeClr val="tx1"/>
                </a:solidFill>
              </a:rPr>
              <a:t>компонента скорости ветра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V-</a:t>
            </a:r>
            <a:r>
              <a:rPr lang="ru-RU" sz="1600" dirty="0">
                <a:solidFill>
                  <a:schemeClr val="tx1"/>
                </a:solidFill>
              </a:rPr>
              <a:t>компонента скорости ветра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/>
                </a:solidFill>
              </a:rPr>
              <a:t>Температура воздуха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/>
                </a:solidFill>
              </a:rPr>
              <a:t>Удельная влажность</a:t>
            </a:r>
            <a:endParaRPr lang="en-US" sz="16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/>
                </a:solidFill>
              </a:rPr>
              <a:t>Давление на уровне моря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101798EF-C289-4FF5-9C10-182C51A2A119}"/>
              </a:ext>
            </a:extLst>
          </p:cNvPr>
          <p:cNvSpPr txBox="1"/>
          <p:nvPr/>
        </p:nvSpPr>
        <p:spPr>
          <a:xfrm>
            <a:off x="3652602" y="2504058"/>
            <a:ext cx="60946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Приземная температура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Толщина снега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Температура почвы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Влажность почвы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0ACCD763-C58F-4415-A0D5-A1D62907D141}"/>
              </a:ext>
            </a:extLst>
          </p:cNvPr>
          <p:cNvSpPr txBox="1"/>
          <p:nvPr/>
        </p:nvSpPr>
        <p:spPr>
          <a:xfrm>
            <a:off x="344806" y="4096895"/>
            <a:ext cx="591061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ea typeface="Times New Roman" panose="02020603050405020304" pitchFamily="18" charset="0"/>
              </a:rPr>
              <a:t>Данные </a:t>
            </a:r>
            <a:r>
              <a:rPr lang="ru-RU" sz="1600" dirty="0" err="1">
                <a:effectLst/>
                <a:ea typeface="Times New Roman" panose="02020603050405020304" pitchFamily="18" charset="0"/>
              </a:rPr>
              <a:t>реанализа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 представлены в виде файлов формата </a:t>
            </a:r>
            <a:r>
              <a:rPr lang="en-US" sz="1600" dirty="0" err="1">
                <a:effectLst/>
                <a:ea typeface="Times New Roman" panose="02020603050405020304" pitchFamily="18" charset="0"/>
              </a:rPr>
              <a:t>NetCDF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, содержащих поля, заданные на регулярной широтно-долготной сетке с разрешением 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1.125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 ̊ × </a:t>
            </a:r>
            <a:r>
              <a:rPr lang="ru-RU" sz="1600" dirty="0">
                <a:ea typeface="Times New Roman" panose="02020603050405020304" pitchFamily="18" charset="0"/>
              </a:rPr>
              <a:t>1.</a:t>
            </a:r>
            <a:r>
              <a:rPr lang="en-US" sz="1600" dirty="0">
                <a:ea typeface="Times New Roman" panose="02020603050405020304" pitchFamily="18" charset="0"/>
              </a:rPr>
              <a:t>12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5 ̊  по долготе и широте, </a:t>
            </a:r>
            <a:r>
              <a:rPr lang="en-US" sz="1600" dirty="0">
                <a:ea typeface="Times New Roman" panose="02020603050405020304" pitchFamily="18" charset="0"/>
              </a:rPr>
              <a:t>23 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уровня давления</a:t>
            </a:r>
            <a:endParaRPr lang="ru-RU" sz="16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3C6535D4-7E83-4476-ACD0-0F61B94EB708}"/>
              </a:ext>
            </a:extLst>
          </p:cNvPr>
          <p:cNvSpPr txBox="1"/>
          <p:nvPr/>
        </p:nvSpPr>
        <p:spPr>
          <a:xfrm>
            <a:off x="712487" y="6188358"/>
            <a:ext cx="5209836" cy="503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  <a:tabLst>
                <a:tab pos="457200" algn="l"/>
              </a:tabLst>
            </a:pPr>
            <a:r>
              <a:rPr lang="en-US" sz="1200" i="1" dirty="0" err="1"/>
              <a:t>Uppala</a:t>
            </a:r>
            <a:r>
              <a:rPr lang="en-US" sz="1200" i="1" dirty="0"/>
              <a:t> S. M., </a:t>
            </a:r>
            <a:r>
              <a:rPr lang="en-US" sz="1200" i="1" dirty="0" err="1"/>
              <a:t>KÅllberg</a:t>
            </a:r>
            <a:r>
              <a:rPr lang="en-US" sz="1200" i="1" dirty="0"/>
              <a:t> P. W., Simmons A. J. et al. The ERA-40 re-analysis. — Q.J.R. </a:t>
            </a:r>
            <a:r>
              <a:rPr lang="en-US" sz="1200" i="1" dirty="0" err="1"/>
              <a:t>Meteorol</a:t>
            </a:r>
            <a:r>
              <a:rPr lang="en-US" sz="1200" i="1" dirty="0"/>
              <a:t>. Soc., 2005, vol. 131, No. 612, pp. 2961—3012.</a:t>
            </a:r>
            <a:endParaRPr lang="ru-RU" sz="1200" i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1166071B-E5E1-4F04-876F-E4AC3EC3FE1A}"/>
              </a:ext>
            </a:extLst>
          </p:cNvPr>
          <p:cNvSpPr txBox="1"/>
          <p:nvPr/>
        </p:nvSpPr>
        <p:spPr>
          <a:xfrm>
            <a:off x="6543134" y="1280393"/>
            <a:ext cx="109242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Данные </a:t>
            </a:r>
            <a:r>
              <a:rPr lang="en-US" b="1" dirty="0"/>
              <a:t>ERA5</a:t>
            </a:r>
            <a:r>
              <a:rPr lang="ru-RU" b="1" dirty="0"/>
              <a:t> </a:t>
            </a:r>
            <a:r>
              <a:rPr lang="ru-RU" dirty="0"/>
              <a:t>на 00:00 часов даты старта прогноза</a:t>
            </a:r>
          </a:p>
          <a:p>
            <a:endParaRPr lang="ru-RU" u="sng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BCF8CF46-A698-4646-83B4-6A9F8D439AD7}"/>
              </a:ext>
            </a:extLst>
          </p:cNvPr>
          <p:cNvSpPr txBox="1"/>
          <p:nvPr/>
        </p:nvSpPr>
        <p:spPr>
          <a:xfrm>
            <a:off x="6391699" y="1683887"/>
            <a:ext cx="71872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http://apps.ecmwf.int/datasets/data/interim-full-daily/levtype=sfc/</a:t>
            </a:r>
            <a:r>
              <a:rPr lang="en-US" sz="1600" dirty="0"/>
              <a:t> </a:t>
            </a:r>
          </a:p>
          <a:p>
            <a:r>
              <a:rPr lang="en-US" sz="1600" dirty="0">
                <a:hlinkClick r:id="rId3"/>
              </a:rPr>
              <a:t>http://apps.ecmwf.int/datasets/data/interim-full-daily/levtype=pl/</a:t>
            </a:r>
            <a:r>
              <a:rPr lang="en-US" sz="1600" dirty="0"/>
              <a:t>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B7993CB8-F1DD-45D3-BD28-DF1C9B2C4DB2}"/>
              </a:ext>
            </a:extLst>
          </p:cNvPr>
          <p:cNvSpPr txBox="1"/>
          <p:nvPr/>
        </p:nvSpPr>
        <p:spPr>
          <a:xfrm>
            <a:off x="6449128" y="2504058"/>
            <a:ext cx="609460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U-</a:t>
            </a:r>
            <a:r>
              <a:rPr lang="ru-RU" sz="1600" dirty="0">
                <a:solidFill>
                  <a:schemeClr val="tx1"/>
                </a:solidFill>
              </a:rPr>
              <a:t>компонента скорости ветра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V-</a:t>
            </a:r>
            <a:r>
              <a:rPr lang="ru-RU" sz="1600" dirty="0">
                <a:solidFill>
                  <a:schemeClr val="tx1"/>
                </a:solidFill>
              </a:rPr>
              <a:t>компонента скорости ветра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/>
                </a:solidFill>
              </a:rPr>
              <a:t>Температура воздуха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/>
                </a:solidFill>
              </a:rPr>
              <a:t>Удельная влажность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/>
                </a:solidFill>
              </a:rPr>
              <a:t>Давление на поверхности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568B65E2-9C04-49E4-B204-F1BACB300AD7}"/>
              </a:ext>
            </a:extLst>
          </p:cNvPr>
          <p:cNvSpPr txBox="1"/>
          <p:nvPr/>
        </p:nvSpPr>
        <p:spPr>
          <a:xfrm>
            <a:off x="9439000" y="2532690"/>
            <a:ext cx="60946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Температура поверхности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Толщина снега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Температура почвы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Влажность почвы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74E098B3-1521-4654-8EB8-660411A05E7F}"/>
              </a:ext>
            </a:extLst>
          </p:cNvPr>
          <p:cNvSpPr txBox="1"/>
          <p:nvPr/>
        </p:nvSpPr>
        <p:spPr>
          <a:xfrm>
            <a:off x="6579952" y="4096895"/>
            <a:ext cx="55638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ea typeface="Times New Roman" panose="02020603050405020304" pitchFamily="18" charset="0"/>
              </a:rPr>
              <a:t>Данные </a:t>
            </a:r>
            <a:r>
              <a:rPr lang="ru-RU" sz="1600" dirty="0" err="1">
                <a:effectLst/>
                <a:ea typeface="Times New Roman" panose="02020603050405020304" pitchFamily="18" charset="0"/>
              </a:rPr>
              <a:t>реанализа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 представлены в виде файлов формата </a:t>
            </a:r>
            <a:r>
              <a:rPr lang="en-US" sz="1600" dirty="0" err="1">
                <a:effectLst/>
                <a:ea typeface="Times New Roman" panose="02020603050405020304" pitchFamily="18" charset="0"/>
              </a:rPr>
              <a:t>NetCDF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, содержащих поля, заданные на регулярной широтно-долготной сетке с разрешением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0.25 ̊ × 0.25 ̊  по долготе и широте, 27 избранными уровнями давлени</a:t>
            </a:r>
            <a:r>
              <a:rPr lang="ru-RU" sz="1600" dirty="0">
                <a:ea typeface="Times New Roman" panose="02020603050405020304" pitchFamily="18" charset="0"/>
              </a:rPr>
              <a:t>я</a:t>
            </a:r>
            <a:endParaRPr lang="ru-RU" sz="16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B8FB991B-7E5E-4C0E-9D7C-2B2970FF18E1}"/>
              </a:ext>
            </a:extLst>
          </p:cNvPr>
          <p:cNvSpPr txBox="1"/>
          <p:nvPr/>
        </p:nvSpPr>
        <p:spPr>
          <a:xfrm>
            <a:off x="7013644" y="6227870"/>
            <a:ext cx="52412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/>
              <a:t>H. </a:t>
            </a:r>
            <a:r>
              <a:rPr lang="en-US" sz="1200" i="1" dirty="0" err="1"/>
              <a:t>Hersbach</a:t>
            </a:r>
            <a:r>
              <a:rPr lang="en-US" sz="1200" i="1" dirty="0"/>
              <a:t>, B. Bell, P. </a:t>
            </a:r>
            <a:r>
              <a:rPr lang="en-US" sz="1200" i="1" dirty="0" err="1"/>
              <a:t>Berrisford</a:t>
            </a:r>
            <a:r>
              <a:rPr lang="en-US" sz="1200" i="1" dirty="0"/>
              <a:t>, S. Hirahara (2020) The ERA5 global reanalysis. Q.J.R. </a:t>
            </a:r>
            <a:r>
              <a:rPr lang="en-US" sz="1200" i="1" dirty="0" err="1"/>
              <a:t>Meteorol</a:t>
            </a:r>
            <a:r>
              <a:rPr lang="en-US" sz="1200" i="1" dirty="0"/>
              <a:t>. Soc., 146, 1999–2049.</a:t>
            </a:r>
            <a:endParaRPr lang="ru-RU" sz="1200" i="1" dirty="0"/>
          </a:p>
        </p:txBody>
      </p:sp>
    </p:spTree>
    <p:extLst>
      <p:ext uri="{BB962C8B-B14F-4D97-AF65-F5344CB8AC3E}">
        <p14:creationId xmlns:p14="http://schemas.microsoft.com/office/powerpoint/2010/main" val="607002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D42A828-7B53-48CE-A870-5B161C91F930}"/>
              </a:ext>
            </a:extLst>
          </p:cNvPr>
          <p:cNvSpPr txBox="1">
            <a:spLocks/>
          </p:cNvSpPr>
          <p:nvPr/>
        </p:nvSpPr>
        <p:spPr>
          <a:xfrm>
            <a:off x="1998211" y="-18617"/>
            <a:ext cx="8991600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933" spc="-1" dirty="0">
                <a:solidFill>
                  <a:srgbClr val="141CBC"/>
                </a:solidFill>
                <a:latin typeface="Calibri"/>
              </a:rPr>
              <a:t>Климатология модели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25010" y="794183"/>
            <a:ext cx="1123519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ea typeface="Times New Roman" panose="02020603050405020304" pitchFamily="18" charset="0"/>
              </a:rPr>
              <a:t>Климатология рассчитывается за 1991-2020 гг. (</a:t>
            </a:r>
            <a:r>
              <a:rPr lang="ru-RU" dirty="0" err="1">
                <a:ea typeface="Times New Roman" panose="02020603050405020304" pitchFamily="18" charset="0"/>
              </a:rPr>
              <a:t>хиндкасты</a:t>
            </a:r>
            <a:r>
              <a:rPr lang="ru-RU" dirty="0">
                <a:ea typeface="Times New Roman" panose="02020603050405020304" pitchFamily="18" charset="0"/>
              </a:rPr>
              <a:t>), </a:t>
            </a:r>
            <a:br>
              <a:rPr lang="ru-RU" dirty="0">
                <a:ea typeface="Times New Roman" panose="02020603050405020304" pitchFamily="18" charset="0"/>
              </a:rPr>
            </a:br>
            <a:r>
              <a:rPr lang="ru-RU" dirty="0">
                <a:ea typeface="Times New Roman" panose="02020603050405020304" pitchFamily="18" charset="0"/>
              </a:rPr>
              <a:t>                                                         за 2007-2015 гг. (</a:t>
            </a:r>
            <a:r>
              <a:rPr lang="ru-RU" dirty="0" err="1">
                <a:ea typeface="Times New Roman" panose="02020603050405020304" pitchFamily="18" charset="0"/>
              </a:rPr>
              <a:t>квазиоперативные</a:t>
            </a:r>
            <a:r>
              <a:rPr lang="ru-RU" dirty="0">
                <a:ea typeface="Times New Roman" panose="02020603050405020304" pitchFamily="18" charset="0"/>
              </a:rPr>
              <a:t> расчеты)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Модельной климатологией являются данные </a:t>
            </a:r>
            <a:r>
              <a:rPr lang="ru-RU" dirty="0">
                <a:ea typeface="Times New Roman" panose="02020603050405020304" pitchFamily="18" charset="0"/>
              </a:rPr>
              <a:t>проведенного по протоколу CMIP6 </a:t>
            </a:r>
            <a:r>
              <a:rPr lang="ru-RU" dirty="0"/>
              <a:t>ансамбля исторических расчетов климатической модели ИВМ РАН. Такой способ вычисления климатологии является универсальным, поскольку пригоден для создания оперативного прогноза с любой даты.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ea typeface="Times New Roman" panose="02020603050405020304" pitchFamily="18" charset="0"/>
              </a:rPr>
              <a:t>Климатология модели рассчитывается по среднемесячным данным (для океана), </a:t>
            </a:r>
            <a:r>
              <a:rPr lang="ru-RU" dirty="0"/>
              <a:t>по данным на 00:00 1 числа месяца (для атмосферы)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Данные океана на 1 ноября – среднее арифметическое данных за октябрь и декабрь.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ea typeface="Times New Roman" panose="02020603050405020304" pitchFamily="18" charset="0"/>
              </a:rPr>
              <a:t>Данные модели представлены в виде неформатных файлов прямого доступа. </a:t>
            </a:r>
            <a:br>
              <a:rPr lang="ru-RU" dirty="0">
                <a:ea typeface="Times New Roman" panose="02020603050405020304" pitchFamily="18" charset="0"/>
              </a:rPr>
            </a:br>
            <a:r>
              <a:rPr lang="ru-RU" dirty="0">
                <a:ea typeface="Times New Roman" panose="02020603050405020304" pitchFamily="18" charset="0"/>
              </a:rPr>
              <a:t>- Модельные параметры в океане заданы на сетке с разрешением 0.5 ̊ × 0.25 ̊  по долготе и широте, 40 σ-уровнями по глубине. Во избежание сложностей при моделировании динамики океана у полюса используется сетка в обобщенных сферических координатах с Северным полюсом вне расчетной области на территории Сибири и местоположением Южного полюса, совпадающим с географическим.</a:t>
            </a:r>
            <a:br>
              <a:rPr lang="ru-RU" dirty="0">
                <a:ea typeface="Times New Roman" panose="02020603050405020304" pitchFamily="18" charset="0"/>
              </a:rPr>
            </a:br>
            <a:r>
              <a:rPr lang="ru-RU" dirty="0">
                <a:ea typeface="Times New Roman" panose="02020603050405020304" pitchFamily="18" charset="0"/>
              </a:rPr>
              <a:t>- </a:t>
            </a:r>
            <a:r>
              <a:rPr lang="ru-RU" dirty="0"/>
              <a:t>Модельные параметры в блоке динамики атмосферы заданы на регулярной широтно-долготной сетке с разрешением 2 ̊ × 1.5 ̊  по долготе и широте, 73 σ-уровнями до высоты порядка 60 км. </a:t>
            </a:r>
            <a:endParaRPr lang="ru-RU" dirty="0"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0982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D42A828-7B53-48CE-A870-5B161C91F930}"/>
              </a:ext>
            </a:extLst>
          </p:cNvPr>
          <p:cNvSpPr txBox="1">
            <a:spLocks/>
          </p:cNvSpPr>
          <p:nvPr/>
        </p:nvSpPr>
        <p:spPr>
          <a:xfrm>
            <a:off x="1972811" y="-158316"/>
            <a:ext cx="8991600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933" spc="-1" dirty="0">
                <a:solidFill>
                  <a:srgbClr val="141CBC"/>
                </a:solidFill>
                <a:latin typeface="Calibri"/>
              </a:rPr>
              <a:t>Задание начальных данных в терминах аномалий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7015" y="478908"/>
            <a:ext cx="630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Начальное значение для проведения модельных расчетов: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xmlns="" id="{257F6649-15FC-4E8A-B27E-82D0D3E909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32225" y="790575"/>
          <a:ext cx="4822825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8" name="Equation" r:id="rId3" imgW="2323800" imgH="330120" progId="">
                  <p:embed/>
                </p:oleObj>
              </mc:Choice>
              <mc:Fallback>
                <p:oleObj name="Equation" r:id="rId3" imgW="2323800" imgH="330120" progId="">
                  <p:embed/>
                  <p:pic>
                    <p:nvPicPr>
                      <p:cNvPr id="8" name="Объект 7">
                        <a:extLst>
                          <a:ext uri="{FF2B5EF4-FFF2-40B4-BE49-F238E27FC236}">
                            <a16:creationId xmlns:a16="http://schemas.microsoft.com/office/drawing/2014/main" xmlns="" id="{257F6649-15FC-4E8A-B27E-82D0D3E909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2225" y="790575"/>
                        <a:ext cx="4822825" cy="684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xmlns="" id="{257F6649-15FC-4E8A-B27E-82D0D3E909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90613" y="1455738"/>
          <a:ext cx="81597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9" name="Equation" r:id="rId5" imgW="393480" imgH="266400" progId="">
                  <p:embed/>
                </p:oleObj>
              </mc:Choice>
              <mc:Fallback>
                <p:oleObj name="Equation" r:id="rId5" imgW="393480" imgH="266400" progId="">
                  <p:embed/>
                  <p:pic>
                    <p:nvPicPr>
                      <p:cNvPr id="9" name="Объект 8">
                        <a:extLst>
                          <a:ext uri="{FF2B5EF4-FFF2-40B4-BE49-F238E27FC236}">
                            <a16:creationId xmlns:a16="http://schemas.microsoft.com/office/drawing/2014/main" xmlns="" id="{257F6649-15FC-4E8A-B27E-82D0D3E909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0613" y="1455738"/>
                        <a:ext cx="815975" cy="552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473922" y="1547014"/>
            <a:ext cx="6432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</a:t>
            </a:r>
            <a:r>
              <a:rPr lang="ru-RU" dirty="0"/>
              <a:t>климатология модельных значений переменных за </a:t>
            </a:r>
            <a:r>
              <a:rPr lang="en-US" dirty="0"/>
              <a:t>1</a:t>
            </a:r>
            <a:r>
              <a:rPr lang="ru-RU" dirty="0"/>
              <a:t> ноября</a:t>
            </a:r>
            <a:r>
              <a:rPr lang="en-US" dirty="0"/>
              <a:t>;</a:t>
            </a:r>
            <a:endParaRPr lang="ru-RU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xmlns="" id="{257F6649-15FC-4E8A-B27E-82D0D3E909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52513" y="1998663"/>
          <a:ext cx="1131887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0" name="Equation" r:id="rId7" imgW="545760" imgH="241200" progId="">
                  <p:embed/>
                </p:oleObj>
              </mc:Choice>
              <mc:Fallback>
                <p:oleObj name="Equation" r:id="rId7" imgW="545760" imgH="241200" progId="">
                  <p:embed/>
                  <p:pic>
                    <p:nvPicPr>
                      <p:cNvPr id="11" name="Объект 10">
                        <a:extLst>
                          <a:ext uri="{FF2B5EF4-FFF2-40B4-BE49-F238E27FC236}">
                            <a16:creationId xmlns:a16="http://schemas.microsoft.com/office/drawing/2014/main" xmlns="" id="{257F6649-15FC-4E8A-B27E-82D0D3E909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2513" y="1998663"/>
                        <a:ext cx="1131887" cy="500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473922" y="2088172"/>
            <a:ext cx="5517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- значения переменных </a:t>
            </a:r>
            <a:r>
              <a:rPr lang="ru-RU" dirty="0" err="1"/>
              <a:t>реанализа</a:t>
            </a:r>
            <a:r>
              <a:rPr lang="ru-RU" dirty="0"/>
              <a:t> за </a:t>
            </a:r>
            <a:r>
              <a:rPr lang="en-US" dirty="0"/>
              <a:t>1</a:t>
            </a:r>
            <a:r>
              <a:rPr lang="ru-RU" dirty="0"/>
              <a:t> ноября 19</a:t>
            </a:r>
            <a:r>
              <a:rPr lang="en-US" dirty="0"/>
              <a:t>91</a:t>
            </a:r>
            <a:r>
              <a:rPr lang="ru-RU" dirty="0"/>
              <a:t>г.</a:t>
            </a:r>
            <a:r>
              <a:rPr lang="en-US" dirty="0"/>
              <a:t>;</a:t>
            </a:r>
            <a:endParaRPr lang="ru-RU" dirty="0"/>
          </a:p>
        </p:txBody>
      </p:sp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xmlns="" id="{257F6649-15FC-4E8A-B27E-82D0D3E909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52513" y="2517775"/>
          <a:ext cx="817562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1" name="Equation" r:id="rId9" imgW="393480" imgH="266400" progId="">
                  <p:embed/>
                </p:oleObj>
              </mc:Choice>
              <mc:Fallback>
                <p:oleObj name="Equation" r:id="rId9" imgW="393480" imgH="266400" progId="">
                  <p:embed/>
                  <p:pic>
                    <p:nvPicPr>
                      <p:cNvPr id="13" name="Объект 12">
                        <a:extLst>
                          <a:ext uri="{FF2B5EF4-FFF2-40B4-BE49-F238E27FC236}">
                            <a16:creationId xmlns:a16="http://schemas.microsoft.com/office/drawing/2014/main" xmlns="" id="{257F6649-15FC-4E8A-B27E-82D0D3E909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2513" y="2517775"/>
                        <a:ext cx="817562" cy="552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2473922" y="262933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ea typeface="SimSun" panose="02010600030101010101" pitchFamily="2" charset="-122"/>
              </a:rPr>
              <a:t>- </a:t>
            </a:r>
            <a:r>
              <a:rPr lang="ru-RU" dirty="0">
                <a:ea typeface="SimSun" panose="02010600030101010101" pitchFamily="2" charset="-122"/>
              </a:rPr>
              <a:t>климатология </a:t>
            </a:r>
            <a:r>
              <a:rPr lang="ru-RU" dirty="0" err="1">
                <a:ea typeface="SimSun" panose="02010600030101010101" pitchFamily="2" charset="-122"/>
              </a:rPr>
              <a:t>реанализа</a:t>
            </a:r>
            <a:r>
              <a:rPr lang="ru-RU" dirty="0">
                <a:ea typeface="SimSun" panose="02010600030101010101" pitchFamily="2" charset="-122"/>
              </a:rPr>
              <a:t> за </a:t>
            </a:r>
            <a:r>
              <a:rPr lang="en-US" dirty="0">
                <a:ea typeface="SimSun" panose="02010600030101010101" pitchFamily="2" charset="-122"/>
              </a:rPr>
              <a:t>1</a:t>
            </a:r>
            <a:r>
              <a:rPr lang="ru-RU" dirty="0">
                <a:ea typeface="SimSun" panose="02010600030101010101" pitchFamily="2" charset="-122"/>
              </a:rPr>
              <a:t> ноября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27015" y="2998663"/>
            <a:ext cx="112347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ea typeface="Times New Roman" panose="02020603050405020304" pitchFamily="18" charset="0"/>
              </a:rPr>
              <a:t>В отдельных ячейках в модели и </a:t>
            </a:r>
            <a:r>
              <a:rPr lang="ru-RU" dirty="0" err="1">
                <a:ea typeface="Times New Roman" panose="02020603050405020304" pitchFamily="18" charset="0"/>
              </a:rPr>
              <a:t>реанализе</a:t>
            </a:r>
            <a:r>
              <a:rPr lang="ru-RU" dirty="0">
                <a:ea typeface="Times New Roman" panose="02020603050405020304" pitchFamily="18" charset="0"/>
              </a:rPr>
              <a:t> может значительно отличаться рельеф</a:t>
            </a:r>
            <a:r>
              <a:rPr lang="en-US" dirty="0">
                <a:ea typeface="Times New Roman" panose="02020603050405020304" pitchFamily="18" charset="0"/>
              </a:rPr>
              <a:t>. </a:t>
            </a:r>
            <a:r>
              <a:rPr lang="ru-RU" dirty="0">
                <a:ea typeface="Times New Roman" panose="02020603050405020304" pitchFamily="18" charset="0"/>
              </a:rPr>
              <a:t>Для некоторых параметров, таких как </a:t>
            </a:r>
            <a:r>
              <a:rPr lang="ru-RU" b="1" dirty="0">
                <a:ea typeface="Times New Roman" panose="02020603050405020304" pitchFamily="18" charset="0"/>
              </a:rPr>
              <a:t>толщина снега, температура и влажность почвы </a:t>
            </a:r>
            <a:r>
              <a:rPr lang="ru-RU" dirty="0">
                <a:ea typeface="Times New Roman" panose="02020603050405020304" pitchFamily="18" charset="0"/>
              </a:rPr>
              <a:t>диапазон величин в таких случаях может значительно отличаться для модели и </a:t>
            </a:r>
            <a:r>
              <a:rPr lang="ru-RU" dirty="0" err="1">
                <a:ea typeface="Times New Roman" panose="02020603050405020304" pitchFamily="18" charset="0"/>
              </a:rPr>
              <a:t>реанализа</a:t>
            </a:r>
            <a:r>
              <a:rPr lang="ru-RU" dirty="0">
                <a:ea typeface="Times New Roman" panose="02020603050405020304" pitchFamily="18" charset="0"/>
              </a:rPr>
              <a:t>. Чтобы учесть данную особенность они задавались по модифицированной формуле:</a:t>
            </a:r>
            <a:endParaRPr lang="ru-RU" dirty="0"/>
          </a:p>
        </p:txBody>
      </p:sp>
      <p:graphicFrame>
        <p:nvGraphicFramePr>
          <p:cNvPr id="16" name="Объект 15">
            <a:extLst>
              <a:ext uri="{FF2B5EF4-FFF2-40B4-BE49-F238E27FC236}">
                <a16:creationId xmlns:a16="http://schemas.microsoft.com/office/drawing/2014/main" xmlns="" id="{257F6649-15FC-4E8A-B27E-82D0D3E909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81363" y="4052888"/>
          <a:ext cx="6667500" cy="1395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2" name="Equation" r:id="rId11" imgW="3213000" imgH="672840" progId="">
                  <p:embed/>
                </p:oleObj>
              </mc:Choice>
              <mc:Fallback>
                <p:oleObj name="Equation" r:id="rId11" imgW="3213000" imgH="672840" progId="">
                  <p:embed/>
                  <p:pic>
                    <p:nvPicPr>
                      <p:cNvPr id="16" name="Объект 15">
                        <a:extLst>
                          <a:ext uri="{FF2B5EF4-FFF2-40B4-BE49-F238E27FC236}">
                            <a16:creationId xmlns:a16="http://schemas.microsoft.com/office/drawing/2014/main" xmlns="" id="{257F6649-15FC-4E8A-B27E-82D0D3E909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1363" y="4052888"/>
                        <a:ext cx="6667500" cy="1395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>
            <a:extLst>
              <a:ext uri="{FF2B5EF4-FFF2-40B4-BE49-F238E27FC236}">
                <a16:creationId xmlns:a16="http://schemas.microsoft.com/office/drawing/2014/main" xmlns="" id="{257F6649-15FC-4E8A-B27E-82D0D3E909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2227" y="5621262"/>
          <a:ext cx="1395412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3" name="Equation" r:id="rId13" imgW="672840" imgH="241200" progId="">
                  <p:embed/>
                </p:oleObj>
              </mc:Choice>
              <mc:Fallback>
                <p:oleObj name="Equation" r:id="rId13" imgW="672840" imgH="241200" progId="">
                  <p:embed/>
                  <p:pic>
                    <p:nvPicPr>
                      <p:cNvPr id="17" name="Объект 16">
                        <a:extLst>
                          <a:ext uri="{FF2B5EF4-FFF2-40B4-BE49-F238E27FC236}">
                            <a16:creationId xmlns:a16="http://schemas.microsoft.com/office/drawing/2014/main" xmlns="" id="{257F6649-15FC-4E8A-B27E-82D0D3E909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227" y="5621262"/>
                        <a:ext cx="1395412" cy="498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590799" y="5629710"/>
            <a:ext cx="5862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</a:t>
            </a:r>
            <a:r>
              <a:rPr lang="ru-RU" dirty="0"/>
              <a:t>среднеквадратичные отклонения в модели и </a:t>
            </a:r>
            <a:r>
              <a:rPr lang="ru-RU" dirty="0" err="1"/>
              <a:t>реанализе</a:t>
            </a:r>
            <a:r>
              <a:rPr lang="en-US" dirty="0"/>
              <a:t>;</a:t>
            </a:r>
            <a:endParaRPr lang="ru-RU" dirty="0"/>
          </a:p>
        </p:txBody>
      </p:sp>
      <p:graphicFrame>
        <p:nvGraphicFramePr>
          <p:cNvPr id="19" name="Объект 18">
            <a:extLst>
              <a:ext uri="{FF2B5EF4-FFF2-40B4-BE49-F238E27FC236}">
                <a16:creationId xmlns:a16="http://schemas.microsoft.com/office/drawing/2014/main" xmlns="" id="{257F6649-15FC-4E8A-B27E-82D0D3E909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8258" y="6247471"/>
          <a:ext cx="11049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4" name="Equation" r:id="rId15" imgW="533160" imgH="228600" progId="">
                  <p:embed/>
                </p:oleObj>
              </mc:Choice>
              <mc:Fallback>
                <p:oleObj name="Equation" r:id="rId15" imgW="533160" imgH="228600" progId="">
                  <p:embed/>
                  <p:pic>
                    <p:nvPicPr>
                      <p:cNvPr id="19" name="Объект 18">
                        <a:extLst>
                          <a:ext uri="{FF2B5EF4-FFF2-40B4-BE49-F238E27FC236}">
                            <a16:creationId xmlns:a16="http://schemas.microsoft.com/office/drawing/2014/main" xmlns="" id="{257F6649-15FC-4E8A-B27E-82D0D3E909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8258" y="6247471"/>
                        <a:ext cx="110490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590799" y="6247471"/>
            <a:ext cx="8741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</a:t>
            </a:r>
            <a:r>
              <a:rPr lang="ru-RU" dirty="0"/>
              <a:t>величина, ограничивающая отношение стандартных отклонений модели и </a:t>
            </a:r>
            <a:r>
              <a:rPr lang="ru-RU" dirty="0" err="1"/>
              <a:t>реанализа</a:t>
            </a:r>
            <a:endParaRPr lang="ru-RU" dirty="0"/>
          </a:p>
        </p:txBody>
      </p:sp>
      <p:graphicFrame>
        <p:nvGraphicFramePr>
          <p:cNvPr id="21" name="Объект 20">
            <a:extLst>
              <a:ext uri="{FF2B5EF4-FFF2-40B4-BE49-F238E27FC236}">
                <a16:creationId xmlns:a16="http://schemas.microsoft.com/office/drawing/2014/main" xmlns="" id="{257F6649-15FC-4E8A-B27E-82D0D3E909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69922" y="5396591"/>
          <a:ext cx="1155757" cy="9030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5" name="Equation" r:id="rId17" imgW="647640" imgH="507960" progId="">
                  <p:embed/>
                </p:oleObj>
              </mc:Choice>
              <mc:Fallback>
                <p:oleObj name="Equation" r:id="rId17" imgW="647640" imgH="507960" progId="">
                  <p:embed/>
                  <p:pic>
                    <p:nvPicPr>
                      <p:cNvPr id="21" name="Объект 20">
                        <a:extLst>
                          <a:ext uri="{FF2B5EF4-FFF2-40B4-BE49-F238E27FC236}">
                            <a16:creationId xmlns:a16="http://schemas.microsoft.com/office/drawing/2014/main" xmlns="" id="{257F6649-15FC-4E8A-B27E-82D0D3E909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69922" y="5396591"/>
                        <a:ext cx="1155757" cy="90302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Объект 21">
            <a:extLst>
              <a:ext uri="{FF2B5EF4-FFF2-40B4-BE49-F238E27FC236}">
                <a16:creationId xmlns:a16="http://schemas.microsoft.com/office/drawing/2014/main" xmlns="" id="{257F6649-15FC-4E8A-B27E-82D0D3E909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81962" y="5358077"/>
          <a:ext cx="1450012" cy="8670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6" name="Equation" r:id="rId19" imgW="761760" imgH="457200" progId="">
                  <p:embed/>
                </p:oleObj>
              </mc:Choice>
              <mc:Fallback>
                <p:oleObj name="Equation" r:id="rId19" imgW="761760" imgH="457200" progId="">
                  <p:embed/>
                  <p:pic>
                    <p:nvPicPr>
                      <p:cNvPr id="22" name="Объект 21">
                        <a:extLst>
                          <a:ext uri="{FF2B5EF4-FFF2-40B4-BE49-F238E27FC236}">
                            <a16:creationId xmlns:a16="http://schemas.microsoft.com/office/drawing/2014/main" xmlns="" id="{257F6649-15FC-4E8A-B27E-82D0D3E909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81962" y="5358077"/>
                        <a:ext cx="1450012" cy="8670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9587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809720" y="571480"/>
            <a:ext cx="4286280" cy="128588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881158" y="533926"/>
            <a:ext cx="5000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dirty="0"/>
              <a:t> </a:t>
            </a:r>
            <a:r>
              <a:rPr lang="ru-RU" sz="1600" dirty="0"/>
              <a:t>Данные </a:t>
            </a:r>
            <a:r>
              <a:rPr lang="ru-RU" sz="1600" dirty="0" err="1"/>
              <a:t>реанализа</a:t>
            </a:r>
            <a:r>
              <a:rPr lang="ru-RU" sz="1600" dirty="0"/>
              <a:t> атмосферы, почвы, поверхностных характеристик </a:t>
            </a:r>
            <a:br>
              <a:rPr lang="ru-RU" sz="1600" dirty="0"/>
            </a:br>
            <a:r>
              <a:rPr lang="ru-RU" sz="1600" dirty="0"/>
              <a:t>(</a:t>
            </a:r>
            <a:r>
              <a:rPr lang="en-US" sz="1600" dirty="0"/>
              <a:t>ERA40/ ERA5) </a:t>
            </a:r>
            <a:endParaRPr lang="ru-RU" sz="1600" dirty="0"/>
          </a:p>
          <a:p>
            <a:pPr>
              <a:buFont typeface="Arial" pitchFamily="34" charset="0"/>
              <a:buChar char="•"/>
            </a:pPr>
            <a:r>
              <a:rPr lang="en-US" sz="1600" dirty="0"/>
              <a:t> </a:t>
            </a:r>
            <a:r>
              <a:rPr lang="ru-RU" sz="1600" dirty="0"/>
              <a:t>Данные </a:t>
            </a:r>
            <a:r>
              <a:rPr lang="ru-RU" sz="1600" dirty="0" err="1"/>
              <a:t>реанализа</a:t>
            </a:r>
            <a:r>
              <a:rPr lang="ru-RU" sz="1600" dirty="0"/>
              <a:t> океана и морского льда</a:t>
            </a:r>
            <a:br>
              <a:rPr lang="ru-RU" sz="1600" dirty="0"/>
            </a:br>
            <a:r>
              <a:rPr lang="en-US" sz="1600" dirty="0"/>
              <a:t>(ORAS5/ SODA3.4.2/ GODAS HMC)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37626" y="4908795"/>
            <a:ext cx="2242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Декадные прогнозы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596066" y="571480"/>
            <a:ext cx="3714776" cy="128588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952728" y="2214554"/>
            <a:ext cx="5857916" cy="128588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948465" y="3869769"/>
            <a:ext cx="5929354" cy="78581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448399" y="4969014"/>
            <a:ext cx="7101058" cy="1793994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rot="5400000">
            <a:off x="3988579" y="2035165"/>
            <a:ext cx="35719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5400000">
            <a:off x="7346959" y="2035165"/>
            <a:ext cx="35719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cxnSpLocks/>
          </p:cNvCxnSpPr>
          <p:nvPr/>
        </p:nvCxnSpPr>
        <p:spPr>
          <a:xfrm flipH="1">
            <a:off x="5881686" y="3501232"/>
            <a:ext cx="794" cy="35639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cxnSpLocks/>
          </p:cNvCxnSpPr>
          <p:nvPr/>
        </p:nvCxnSpPr>
        <p:spPr>
          <a:xfrm flipH="1">
            <a:off x="5881686" y="4665472"/>
            <a:ext cx="2" cy="29365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213271" y="4034698"/>
            <a:ext cx="1399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INM-CM5</a:t>
            </a:r>
            <a:endParaRPr lang="ru-RU" sz="2400" dirty="0"/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1981200" y="-166705"/>
            <a:ext cx="8229600" cy="952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933" spc="-1" dirty="0">
                <a:solidFill>
                  <a:srgbClr val="141CBC"/>
                </a:solidFill>
                <a:latin typeface="Calibri"/>
              </a:rPr>
              <a:t>Декадные прогнозы модели </a:t>
            </a:r>
            <a:r>
              <a:rPr lang="en-US" sz="2933" spc="-1" dirty="0">
                <a:solidFill>
                  <a:srgbClr val="141CBC"/>
                </a:solidFill>
                <a:latin typeface="Calibri"/>
              </a:rPr>
              <a:t>INM-CM5</a:t>
            </a:r>
            <a:endParaRPr lang="ru-RU" sz="2933" spc="-1" dirty="0">
              <a:solidFill>
                <a:srgbClr val="141CBC"/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67570" y="987966"/>
            <a:ext cx="2729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Модельная климатология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42532" y="5191372"/>
            <a:ext cx="692948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Начало экспериментов </a:t>
            </a:r>
            <a:r>
              <a:rPr lang="ru-RU" sz="1600" b="1" dirty="0"/>
              <a:t>1 ноября</a:t>
            </a:r>
            <a:r>
              <a:rPr lang="en-US" sz="1600" b="1" dirty="0"/>
              <a:t>, 1960-2021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Продолжительность </a:t>
            </a:r>
            <a:r>
              <a:rPr lang="en-US" sz="1600" dirty="0"/>
              <a:t>– </a:t>
            </a:r>
            <a:r>
              <a:rPr lang="en-US" sz="1600" b="1" dirty="0"/>
              <a:t>5 </a:t>
            </a:r>
            <a:r>
              <a:rPr lang="ru-RU" sz="1600" b="1" dirty="0"/>
              <a:t>лет</a:t>
            </a:r>
            <a:r>
              <a:rPr lang="en-US" sz="1600" b="1" dirty="0"/>
              <a:t> (1</a:t>
            </a:r>
            <a:r>
              <a:rPr lang="ru-RU" sz="1600" b="1" dirty="0"/>
              <a:t>5</a:t>
            </a:r>
            <a:r>
              <a:rPr lang="en-US" sz="1600" b="1" dirty="0"/>
              <a:t> </a:t>
            </a:r>
            <a:r>
              <a:rPr lang="ru-RU" sz="1600" b="1" dirty="0"/>
              <a:t>лет для каждого </a:t>
            </a:r>
            <a:r>
              <a:rPr lang="en-US" sz="1600" b="1" dirty="0"/>
              <a:t>5</a:t>
            </a:r>
            <a:r>
              <a:rPr lang="ru-RU" sz="1600" b="1" baseline="30000" dirty="0"/>
              <a:t>ого</a:t>
            </a:r>
            <a:r>
              <a:rPr lang="en-US" sz="1600" b="1" dirty="0"/>
              <a:t> </a:t>
            </a:r>
            <a:r>
              <a:rPr lang="ru-RU" sz="1600" b="1" dirty="0"/>
              <a:t>года с 1964</a:t>
            </a:r>
            <a:r>
              <a:rPr lang="en-US" sz="1600" b="1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15</a:t>
            </a:r>
            <a:r>
              <a:rPr lang="ru-RU" sz="1600" dirty="0"/>
              <a:t> членов ансамбля: Ансамбль начальных состояний получен путём внесения в начальное состояние </a:t>
            </a:r>
            <a:r>
              <a:rPr lang="ru-RU" sz="1600" b="1" dirty="0"/>
              <a:t>температуры воздуха </a:t>
            </a:r>
            <a:r>
              <a:rPr lang="ru-RU" sz="1600" dirty="0"/>
              <a:t>на всех σ-уровнях модели в каждой точке модельной сетки гладкого длинноволнового возмущения с амплитудой 0.1 К.</a:t>
            </a:r>
          </a:p>
          <a:p>
            <a:endParaRPr lang="en-US" sz="1600" dirty="0"/>
          </a:p>
          <a:p>
            <a:endParaRPr lang="ru-RU" sz="16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BC0F1F38-21FB-4B49-A5F7-532C6EF2584F}"/>
              </a:ext>
            </a:extLst>
          </p:cNvPr>
          <p:cNvSpPr txBox="1"/>
          <p:nvPr/>
        </p:nvSpPr>
        <p:spPr>
          <a:xfrm>
            <a:off x="3095603" y="2531788"/>
            <a:ext cx="5786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000" spc="-1" dirty="0">
                <a:solidFill>
                  <a:srgbClr val="141CBC"/>
                </a:solidFill>
                <a:latin typeface="Calibri"/>
              </a:rPr>
              <a:t>Задание начального состояния в терминах аномалий</a:t>
            </a:r>
          </a:p>
        </p:txBody>
      </p:sp>
    </p:spTree>
    <p:extLst>
      <p:ext uri="{BB962C8B-B14F-4D97-AF65-F5344CB8AC3E}">
        <p14:creationId xmlns:p14="http://schemas.microsoft.com/office/powerpoint/2010/main" val="3762783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62DCDFF3-CFED-45D9-AE76-1FACA5E94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160" y="3485691"/>
            <a:ext cx="636313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600" b="1" i="1" dirty="0"/>
              <a:t>Регионы, по которым проводилась оценка ретроспективных прогнозов модели Земной системы ИВМ РАН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D7EC701-4053-4CF1-89BE-5B10596B0E7B}"/>
              </a:ext>
            </a:extLst>
          </p:cNvPr>
          <p:cNvSpPr/>
          <p:nvPr/>
        </p:nvSpPr>
        <p:spPr>
          <a:xfrm>
            <a:off x="1023989" y="473555"/>
            <a:ext cx="977414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/>
              <a:t>Объект прогноза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600" b="1" i="1" dirty="0"/>
          </a:p>
          <a:p>
            <a:r>
              <a:rPr lang="ru-RU" sz="1600" dirty="0"/>
              <a:t>Среднегодовые аномалии и средние аномалии за 5 лет для </a:t>
            </a:r>
            <a:r>
              <a:rPr lang="ru-RU" sz="1600" dirty="0" err="1"/>
              <a:t>метеоэлементов</a:t>
            </a:r>
            <a:r>
              <a:rPr lang="ru-RU" sz="1600" dirty="0"/>
              <a:t>:</a:t>
            </a:r>
          </a:p>
          <a:p>
            <a:r>
              <a:rPr lang="ru-RU" sz="1600" dirty="0"/>
              <a:t>- Давление на уровне моря (</a:t>
            </a:r>
            <a:r>
              <a:rPr lang="en-US" sz="1600" dirty="0"/>
              <a:t>MSLP</a:t>
            </a:r>
            <a:r>
              <a:rPr lang="ru-RU" sz="1600" dirty="0"/>
              <a:t>);</a:t>
            </a:r>
          </a:p>
          <a:p>
            <a:r>
              <a:rPr lang="ru-RU" sz="1600" dirty="0"/>
              <a:t>- Высота </a:t>
            </a:r>
            <a:r>
              <a:rPr lang="ru-RU" sz="1600" dirty="0" err="1"/>
              <a:t>геопотенциала</a:t>
            </a:r>
            <a:r>
              <a:rPr lang="ru-RU" sz="1600" dirty="0"/>
              <a:t> на уровне 500 </a:t>
            </a:r>
            <a:r>
              <a:rPr lang="ru-RU" sz="1600" dirty="0" err="1"/>
              <a:t>гПа</a:t>
            </a:r>
            <a:r>
              <a:rPr lang="ru-RU" sz="1600" dirty="0"/>
              <a:t> (</a:t>
            </a:r>
            <a:r>
              <a:rPr lang="en-US" sz="1600" dirty="0"/>
              <a:t>H</a:t>
            </a:r>
            <a:r>
              <a:rPr lang="ru-RU" sz="1600" dirty="0"/>
              <a:t>500);</a:t>
            </a:r>
          </a:p>
          <a:p>
            <a:r>
              <a:rPr lang="ru-RU" sz="1600" dirty="0"/>
              <a:t>- Температура у земной поверхности (</a:t>
            </a:r>
            <a:r>
              <a:rPr lang="en-US" sz="1600" dirty="0"/>
              <a:t>T</a:t>
            </a:r>
            <a:r>
              <a:rPr lang="ru-RU" sz="1600" dirty="0"/>
              <a:t>2</a:t>
            </a:r>
            <a:r>
              <a:rPr lang="en-US" sz="1600" dirty="0"/>
              <a:t>m</a:t>
            </a:r>
            <a:r>
              <a:rPr lang="ru-RU" sz="1600" dirty="0"/>
              <a:t>);</a:t>
            </a:r>
          </a:p>
          <a:p>
            <a:r>
              <a:rPr lang="ru-RU" sz="1600" dirty="0"/>
              <a:t>- Осадки</a:t>
            </a:r>
            <a:r>
              <a:rPr lang="en-US" sz="1600" dirty="0"/>
              <a:t> (PREC)</a:t>
            </a:r>
            <a:r>
              <a:rPr lang="ru-RU" sz="1600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239A707-CFA2-4FE0-A711-D9AE877CC06C}"/>
              </a:ext>
            </a:extLst>
          </p:cNvPr>
          <p:cNvSpPr txBox="1"/>
          <p:nvPr/>
        </p:nvSpPr>
        <p:spPr>
          <a:xfrm>
            <a:off x="4592547" y="2104771"/>
            <a:ext cx="53014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/>
              <a:t>Критерии качества прогнозов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2D32B09B-8517-489C-A5E2-AD085379FD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955785"/>
              </p:ext>
            </p:extLst>
          </p:nvPr>
        </p:nvGraphicFramePr>
        <p:xfrm>
          <a:off x="1508966" y="2887038"/>
          <a:ext cx="2539052" cy="228102"/>
        </p:xfrm>
        <a:graphic>
          <a:graphicData uri="http://schemas.openxmlformats.org/drawingml/2006/table">
            <a:tbl>
              <a:tblPr firstRow="1" firstCol="1" bandRow="1" bandCol="1">
                <a:tableStyleId>{22838BEF-8BB2-4498-84A7-C5851F593DF1}</a:tableStyleId>
              </a:tblPr>
              <a:tblGrid>
                <a:gridCol w="666660">
                  <a:extLst>
                    <a:ext uri="{9D8B030D-6E8A-4147-A177-3AD203B41FA5}">
                      <a16:colId xmlns:a16="http://schemas.microsoft.com/office/drawing/2014/main" xmlns="" val="3133742402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xmlns="" val="4234584160"/>
                    </a:ext>
                  </a:extLst>
                </a:gridCol>
                <a:gridCol w="953140">
                  <a:extLst>
                    <a:ext uri="{9D8B030D-6E8A-4147-A177-3AD203B41FA5}">
                      <a16:colId xmlns:a16="http://schemas.microsoft.com/office/drawing/2014/main" xmlns="" val="3964634778"/>
                    </a:ext>
                  </a:extLst>
                </a:gridCol>
                <a:gridCol w="893852">
                  <a:extLst>
                    <a:ext uri="{9D8B030D-6E8A-4147-A177-3AD203B41FA5}">
                      <a16:colId xmlns:a16="http://schemas.microsoft.com/office/drawing/2014/main" xmlns="" val="2228793182"/>
                    </a:ext>
                  </a:extLst>
                </a:gridCol>
              </a:tblGrid>
              <a:tr h="228102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ACC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RMSE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MSSS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3751022406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DF4F92F5-1EDB-4553-926F-5B283860CB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120410"/>
              </p:ext>
            </p:extLst>
          </p:nvPr>
        </p:nvGraphicFramePr>
        <p:xfrm>
          <a:off x="6676680" y="2917861"/>
          <a:ext cx="3217332" cy="182880"/>
        </p:xfrm>
        <a:graphic>
          <a:graphicData uri="http://schemas.openxmlformats.org/drawingml/2006/table">
            <a:tbl>
              <a:tblPr firstRow="1" firstCol="1" bandRow="1" bandCol="1">
                <a:tableStyleId>{22838BEF-8BB2-4498-84A7-C5851F593DF1}</a:tableStyleId>
              </a:tblPr>
              <a:tblGrid>
                <a:gridCol w="1072444">
                  <a:extLst>
                    <a:ext uri="{9D8B030D-6E8A-4147-A177-3AD203B41FA5}">
                      <a16:colId xmlns:a16="http://schemas.microsoft.com/office/drawing/2014/main" xmlns="" val="2760287940"/>
                    </a:ext>
                  </a:extLst>
                </a:gridCol>
                <a:gridCol w="1072444">
                  <a:extLst>
                    <a:ext uri="{9D8B030D-6E8A-4147-A177-3AD203B41FA5}">
                      <a16:colId xmlns:a16="http://schemas.microsoft.com/office/drawing/2014/main" xmlns="" val="831290004"/>
                    </a:ext>
                  </a:extLst>
                </a:gridCol>
                <a:gridCol w="1072444">
                  <a:extLst>
                    <a:ext uri="{9D8B030D-6E8A-4147-A177-3AD203B41FA5}">
                      <a16:colId xmlns:a16="http://schemas.microsoft.com/office/drawing/2014/main" xmlns="" val="38500107"/>
                    </a:ext>
                  </a:extLst>
                </a:gridCol>
              </a:tblGrid>
              <a:tr h="2719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Roc</a:t>
                      </a:r>
                      <a:r>
                        <a:rPr lang="ru-RU" sz="1200" kern="100" dirty="0">
                          <a:effectLst/>
                        </a:rPr>
                        <a:t>_</a:t>
                      </a:r>
                      <a:r>
                        <a:rPr lang="en-US" sz="1200" kern="100" dirty="0">
                          <a:effectLst/>
                        </a:rPr>
                        <a:t>a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100" dirty="0" err="1">
                          <a:effectLst/>
                        </a:rPr>
                        <a:t>Roc_n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100" dirty="0" err="1">
                          <a:effectLst/>
                        </a:rPr>
                        <a:t>Roc_b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661781658"/>
                  </a:ext>
                </a:extLst>
              </a:tr>
            </a:tbl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A5A4327-775D-483A-822E-75B30FB06A11}"/>
              </a:ext>
            </a:extLst>
          </p:cNvPr>
          <p:cNvSpPr/>
          <p:nvPr/>
        </p:nvSpPr>
        <p:spPr>
          <a:xfrm>
            <a:off x="7560257" y="4701355"/>
            <a:ext cx="43665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Испытания были произведены для периода с 1960 по 2022 год. </a:t>
            </a:r>
          </a:p>
          <a:p>
            <a:pPr indent="450215" algn="just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оценки модельного климата использовались данные за период с 1991 по 2020 гг.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xmlns="" id="{4BED56B7-10A3-472D-9957-7726CBA7C8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655564"/>
              </p:ext>
            </p:extLst>
          </p:nvPr>
        </p:nvGraphicFramePr>
        <p:xfrm>
          <a:off x="442171" y="4070466"/>
          <a:ext cx="6801108" cy="2585218"/>
        </p:xfrm>
        <a:graphic>
          <a:graphicData uri="http://schemas.openxmlformats.org/drawingml/2006/table">
            <a:tbl>
              <a:tblPr firstRow="1" firstCol="1" bandRow="1" bandCol="1">
                <a:tableStyleId>{E8B1032C-EA38-4F05-BA0D-38AFFFC7BED3}</a:tableStyleId>
              </a:tblPr>
              <a:tblGrid>
                <a:gridCol w="418949">
                  <a:extLst>
                    <a:ext uri="{9D8B030D-6E8A-4147-A177-3AD203B41FA5}">
                      <a16:colId xmlns:a16="http://schemas.microsoft.com/office/drawing/2014/main" xmlns="" val="3827829964"/>
                    </a:ext>
                  </a:extLst>
                </a:gridCol>
                <a:gridCol w="1950558">
                  <a:extLst>
                    <a:ext uri="{9D8B030D-6E8A-4147-A177-3AD203B41FA5}">
                      <a16:colId xmlns:a16="http://schemas.microsoft.com/office/drawing/2014/main" xmlns="" val="3413819458"/>
                    </a:ext>
                  </a:extLst>
                </a:gridCol>
                <a:gridCol w="2153231">
                  <a:extLst>
                    <a:ext uri="{9D8B030D-6E8A-4147-A177-3AD203B41FA5}">
                      <a16:colId xmlns:a16="http://schemas.microsoft.com/office/drawing/2014/main" xmlns="" val="351616991"/>
                    </a:ext>
                  </a:extLst>
                </a:gridCol>
                <a:gridCol w="568572">
                  <a:extLst>
                    <a:ext uri="{9D8B030D-6E8A-4147-A177-3AD203B41FA5}">
                      <a16:colId xmlns:a16="http://schemas.microsoft.com/office/drawing/2014/main" xmlns="" val="3372796505"/>
                    </a:ext>
                  </a:extLst>
                </a:gridCol>
                <a:gridCol w="569932">
                  <a:extLst>
                    <a:ext uri="{9D8B030D-6E8A-4147-A177-3AD203B41FA5}">
                      <a16:colId xmlns:a16="http://schemas.microsoft.com/office/drawing/2014/main" xmlns="" val="11141488"/>
                    </a:ext>
                  </a:extLst>
                </a:gridCol>
                <a:gridCol w="568572">
                  <a:extLst>
                    <a:ext uri="{9D8B030D-6E8A-4147-A177-3AD203B41FA5}">
                      <a16:colId xmlns:a16="http://schemas.microsoft.com/office/drawing/2014/main" xmlns="" val="824115729"/>
                    </a:ext>
                  </a:extLst>
                </a:gridCol>
                <a:gridCol w="571294">
                  <a:extLst>
                    <a:ext uri="{9D8B030D-6E8A-4147-A177-3AD203B41FA5}">
                      <a16:colId xmlns:a16="http://schemas.microsoft.com/office/drawing/2014/main" xmlns="" val="582038769"/>
                    </a:ext>
                  </a:extLst>
                </a:gridCol>
              </a:tblGrid>
              <a:tr h="345297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Диапазон</a:t>
                      </a:r>
                      <a:br>
                        <a:rPr lang="ru-RU" sz="1200" kern="1200">
                          <a:effectLst/>
                        </a:rPr>
                      </a:br>
                      <a:r>
                        <a:rPr lang="ru-RU" sz="1200" kern="1200">
                          <a:effectLst/>
                        </a:rPr>
                        <a:t> широт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Диапазон </a:t>
                      </a:r>
                      <a:br>
                        <a:rPr lang="ru-RU" sz="1200" kern="1200">
                          <a:effectLst/>
                        </a:rPr>
                      </a:br>
                      <a:r>
                        <a:rPr lang="ru-RU" sz="1200" kern="1200">
                          <a:effectLst/>
                        </a:rPr>
                        <a:t>долгот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96687018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GLOBE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Глобус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-90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360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xmlns="" val="2436944267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South Extratropical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Южные экстратропики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-90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-20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360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xmlns="" val="3486679304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Tropic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Тропики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-20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360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xmlns="" val="670286720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North Extratropical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Северные экстратропики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360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xmlns="" val="2096613329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North Eurasia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Северная Евразия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35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180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xmlns="" val="1713039801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European Part of Russia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ЕТР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40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xmlns="" val="2421752732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NorthEast Asia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Северо-восточная Азия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35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180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xmlns="" val="1320683381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Europe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Европа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xmlns="" val="1333137854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Central_Asia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Центральная Азия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35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55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85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xmlns="" val="244967736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Siberia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Сибирь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110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xmlns="" val="3468639550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Far_East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Дальний Восток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45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110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180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525" marB="0"/>
                </a:tc>
                <a:extLst>
                  <a:ext uri="{0D108BD9-81ED-4DB2-BD59-A6C34878D82A}">
                    <a16:rowId xmlns:a16="http://schemas.microsoft.com/office/drawing/2014/main" xmlns="" val="4146701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6261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F73E5D6-2FB4-4F9F-AEF1-AEBC33F52F2D}"/>
              </a:ext>
            </a:extLst>
          </p:cNvPr>
          <p:cNvSpPr/>
          <p:nvPr/>
        </p:nvSpPr>
        <p:spPr>
          <a:xfrm>
            <a:off x="3155576" y="351878"/>
            <a:ext cx="7074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Оценки </a:t>
            </a:r>
            <a:r>
              <a:rPr lang="ru-RU" sz="16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качества годовых и пятилетних прогнозов для основных </a:t>
            </a:r>
            <a:r>
              <a:rPr lang="ru-RU" sz="1600" b="1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метеоэлементов</a:t>
            </a:r>
            <a:r>
              <a:rPr lang="ru-RU" sz="16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mslp</a:t>
            </a:r>
            <a:r>
              <a:rPr lang="ru-RU" sz="16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6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ru-RU" sz="16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500, </a:t>
            </a:r>
            <a:r>
              <a:rPr lang="en-US" sz="16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ru-RU" sz="16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6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ru-RU" sz="16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600" b="1" i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Prec</a:t>
            </a:r>
            <a:r>
              <a:rPr lang="ru-RU" sz="16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E7BBBEDF-5F9A-4028-85FC-14DDCB56AB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522387"/>
              </p:ext>
            </p:extLst>
          </p:nvPr>
        </p:nvGraphicFramePr>
        <p:xfrm>
          <a:off x="1278647" y="1671865"/>
          <a:ext cx="4817353" cy="4141789"/>
        </p:xfrm>
        <a:graphic>
          <a:graphicData uri="http://schemas.openxmlformats.org/drawingml/2006/table">
            <a:tbl>
              <a:tblPr firstRow="1" firstCol="1" bandRow="1"/>
              <a:tblGrid>
                <a:gridCol w="884084">
                  <a:extLst>
                    <a:ext uri="{9D8B030D-6E8A-4147-A177-3AD203B41FA5}">
                      <a16:colId xmlns:a16="http://schemas.microsoft.com/office/drawing/2014/main" xmlns="" val="2251472097"/>
                    </a:ext>
                  </a:extLst>
                </a:gridCol>
                <a:gridCol w="654170">
                  <a:extLst>
                    <a:ext uri="{9D8B030D-6E8A-4147-A177-3AD203B41FA5}">
                      <a16:colId xmlns:a16="http://schemas.microsoft.com/office/drawing/2014/main" xmlns="" val="437356869"/>
                    </a:ext>
                  </a:extLst>
                </a:gridCol>
                <a:gridCol w="653139">
                  <a:extLst>
                    <a:ext uri="{9D8B030D-6E8A-4147-A177-3AD203B41FA5}">
                      <a16:colId xmlns:a16="http://schemas.microsoft.com/office/drawing/2014/main" xmlns="" val="594455167"/>
                    </a:ext>
                  </a:extLst>
                </a:gridCol>
                <a:gridCol w="652108">
                  <a:extLst>
                    <a:ext uri="{9D8B030D-6E8A-4147-A177-3AD203B41FA5}">
                      <a16:colId xmlns:a16="http://schemas.microsoft.com/office/drawing/2014/main" xmlns="" val="1654051103"/>
                    </a:ext>
                  </a:extLst>
                </a:gridCol>
                <a:gridCol w="652108">
                  <a:extLst>
                    <a:ext uri="{9D8B030D-6E8A-4147-A177-3AD203B41FA5}">
                      <a16:colId xmlns:a16="http://schemas.microsoft.com/office/drawing/2014/main" xmlns="" val="2275653747"/>
                    </a:ext>
                  </a:extLst>
                </a:gridCol>
                <a:gridCol w="660872">
                  <a:extLst>
                    <a:ext uri="{9D8B030D-6E8A-4147-A177-3AD203B41FA5}">
                      <a16:colId xmlns:a16="http://schemas.microsoft.com/office/drawing/2014/main" xmlns="" val="2160251745"/>
                    </a:ext>
                  </a:extLst>
                </a:gridCol>
                <a:gridCol w="660872">
                  <a:extLst>
                    <a:ext uri="{9D8B030D-6E8A-4147-A177-3AD203B41FA5}">
                      <a16:colId xmlns:a16="http://schemas.microsoft.com/office/drawing/2014/main" xmlns="" val="210067567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t2m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79589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ACC1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ACC5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ROC1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ROC5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MSSS1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MSSS5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620724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Глобус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935294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Южные экстратропики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-0.04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-0.33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562766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Тропики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782713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Северные экстратропики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301285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Северная Евразия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542653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ЕТР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493705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Северо-восточная Азия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-0.27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272156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Европа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48516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Центральная Азия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915873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Сибирь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562712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Дальний Восток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-0.03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-0.55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55640172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0D409932-5B1C-457E-B405-881E498BEC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270602"/>
              </p:ext>
            </p:extLst>
          </p:nvPr>
        </p:nvGraphicFramePr>
        <p:xfrm>
          <a:off x="6693048" y="1643101"/>
          <a:ext cx="4691847" cy="4143567"/>
        </p:xfrm>
        <a:graphic>
          <a:graphicData uri="http://schemas.openxmlformats.org/drawingml/2006/table">
            <a:tbl>
              <a:tblPr firstRow="1" firstCol="1" bandRow="1"/>
              <a:tblGrid>
                <a:gridCol w="861051">
                  <a:extLst>
                    <a:ext uri="{9D8B030D-6E8A-4147-A177-3AD203B41FA5}">
                      <a16:colId xmlns:a16="http://schemas.microsoft.com/office/drawing/2014/main" xmlns="" val="2389520221"/>
                    </a:ext>
                  </a:extLst>
                </a:gridCol>
                <a:gridCol w="637127">
                  <a:extLst>
                    <a:ext uri="{9D8B030D-6E8A-4147-A177-3AD203B41FA5}">
                      <a16:colId xmlns:a16="http://schemas.microsoft.com/office/drawing/2014/main" xmlns="" val="3619999152"/>
                    </a:ext>
                  </a:extLst>
                </a:gridCol>
                <a:gridCol w="636123">
                  <a:extLst>
                    <a:ext uri="{9D8B030D-6E8A-4147-A177-3AD203B41FA5}">
                      <a16:colId xmlns:a16="http://schemas.microsoft.com/office/drawing/2014/main" xmlns="" val="487536125"/>
                    </a:ext>
                  </a:extLst>
                </a:gridCol>
                <a:gridCol w="635119">
                  <a:extLst>
                    <a:ext uri="{9D8B030D-6E8A-4147-A177-3AD203B41FA5}">
                      <a16:colId xmlns:a16="http://schemas.microsoft.com/office/drawing/2014/main" xmlns="" val="4226824064"/>
                    </a:ext>
                  </a:extLst>
                </a:gridCol>
                <a:gridCol w="635119">
                  <a:extLst>
                    <a:ext uri="{9D8B030D-6E8A-4147-A177-3AD203B41FA5}">
                      <a16:colId xmlns:a16="http://schemas.microsoft.com/office/drawing/2014/main" xmlns="" val="3919575583"/>
                    </a:ext>
                  </a:extLst>
                </a:gridCol>
                <a:gridCol w="643654">
                  <a:extLst>
                    <a:ext uri="{9D8B030D-6E8A-4147-A177-3AD203B41FA5}">
                      <a16:colId xmlns:a16="http://schemas.microsoft.com/office/drawing/2014/main" xmlns="" val="2614484484"/>
                    </a:ext>
                  </a:extLst>
                </a:gridCol>
                <a:gridCol w="643654">
                  <a:extLst>
                    <a:ext uri="{9D8B030D-6E8A-4147-A177-3AD203B41FA5}">
                      <a16:colId xmlns:a16="http://schemas.microsoft.com/office/drawing/2014/main" xmlns="" val="3120989029"/>
                    </a:ext>
                  </a:extLst>
                </a:gridCol>
              </a:tblGrid>
              <a:tr h="182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mslp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42021788"/>
                  </a:ext>
                </a:extLst>
              </a:tr>
              <a:tr h="18464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ACC1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ACC5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ROC1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ROC5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MSSS1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MSSS5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07230643"/>
                  </a:ext>
                </a:extLst>
              </a:tr>
              <a:tr h="18464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Глобус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-0.01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-0.21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50227045"/>
                  </a:ext>
                </a:extLst>
              </a:tr>
              <a:tr h="572199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Южные экстратропики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-0.01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46081787"/>
                  </a:ext>
                </a:extLst>
              </a:tr>
              <a:tr h="18464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Тропики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-0.09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84457028"/>
                  </a:ext>
                </a:extLst>
              </a:tr>
              <a:tr h="572199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Северные экстратропики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-0.43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32480873"/>
                  </a:ext>
                </a:extLst>
              </a:tr>
              <a:tr h="378419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Северная Евразия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-0.20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-0.89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13365827"/>
                  </a:ext>
                </a:extLst>
              </a:tr>
              <a:tr h="18464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ЕТР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-0.23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-1.13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72305632"/>
                  </a:ext>
                </a:extLst>
              </a:tr>
              <a:tr h="572199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Северо-восточная Азия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-0.82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33201811"/>
                  </a:ext>
                </a:extLst>
              </a:tr>
              <a:tr h="18464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Европа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-0.04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-0.24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-1.09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5334783"/>
                  </a:ext>
                </a:extLst>
              </a:tr>
              <a:tr h="378419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Центральная Азия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-0.43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-1.58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13041172"/>
                  </a:ext>
                </a:extLst>
              </a:tr>
              <a:tr h="18464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Сибирь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-0.78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64418860"/>
                  </a:ext>
                </a:extLst>
              </a:tr>
              <a:tr h="378419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Дальний Восток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-0.62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05951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6348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09C34FC-8C1F-45FA-B3BF-BF3F479380E7}"/>
              </a:ext>
            </a:extLst>
          </p:cNvPr>
          <p:cNvSpPr/>
          <p:nvPr/>
        </p:nvSpPr>
        <p:spPr>
          <a:xfrm>
            <a:off x="3155576" y="351878"/>
            <a:ext cx="7074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Оценки </a:t>
            </a:r>
            <a:r>
              <a:rPr lang="ru-RU" sz="16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качества годовых и пятилетних прогнозов для основных </a:t>
            </a:r>
            <a:r>
              <a:rPr lang="ru-RU" sz="1600" b="1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метеоэлементов</a:t>
            </a:r>
            <a:r>
              <a:rPr lang="ru-RU" sz="16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mslp</a:t>
            </a:r>
            <a:r>
              <a:rPr lang="ru-RU" sz="16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6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ru-RU" sz="16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500, </a:t>
            </a:r>
            <a:r>
              <a:rPr lang="en-US" sz="16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ru-RU" sz="16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6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ru-RU" sz="16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600" b="1" i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Prec</a:t>
            </a:r>
            <a:r>
              <a:rPr lang="ru-RU" sz="16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C34A9020-BEB2-479A-B0DB-91788C5976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450068"/>
              </p:ext>
            </p:extLst>
          </p:nvPr>
        </p:nvGraphicFramePr>
        <p:xfrm>
          <a:off x="1063495" y="1262153"/>
          <a:ext cx="4412147" cy="4325367"/>
        </p:xfrm>
        <a:graphic>
          <a:graphicData uri="http://schemas.openxmlformats.org/drawingml/2006/table">
            <a:tbl>
              <a:tblPr firstRow="1" firstCol="1" bandRow="1"/>
              <a:tblGrid>
                <a:gridCol w="809720">
                  <a:extLst>
                    <a:ext uri="{9D8B030D-6E8A-4147-A177-3AD203B41FA5}">
                      <a16:colId xmlns:a16="http://schemas.microsoft.com/office/drawing/2014/main" xmlns="" val="1517226923"/>
                    </a:ext>
                  </a:extLst>
                </a:gridCol>
                <a:gridCol w="599146">
                  <a:extLst>
                    <a:ext uri="{9D8B030D-6E8A-4147-A177-3AD203B41FA5}">
                      <a16:colId xmlns:a16="http://schemas.microsoft.com/office/drawing/2014/main" xmlns="" val="658980192"/>
                    </a:ext>
                  </a:extLst>
                </a:gridCol>
                <a:gridCol w="598201">
                  <a:extLst>
                    <a:ext uri="{9D8B030D-6E8A-4147-A177-3AD203B41FA5}">
                      <a16:colId xmlns:a16="http://schemas.microsoft.com/office/drawing/2014/main" xmlns="" val="125780862"/>
                    </a:ext>
                  </a:extLst>
                </a:gridCol>
                <a:gridCol w="597257">
                  <a:extLst>
                    <a:ext uri="{9D8B030D-6E8A-4147-A177-3AD203B41FA5}">
                      <a16:colId xmlns:a16="http://schemas.microsoft.com/office/drawing/2014/main" xmlns="" val="2853075876"/>
                    </a:ext>
                  </a:extLst>
                </a:gridCol>
                <a:gridCol w="597257">
                  <a:extLst>
                    <a:ext uri="{9D8B030D-6E8A-4147-A177-3AD203B41FA5}">
                      <a16:colId xmlns:a16="http://schemas.microsoft.com/office/drawing/2014/main" xmlns="" val="3120078165"/>
                    </a:ext>
                  </a:extLst>
                </a:gridCol>
                <a:gridCol w="605283">
                  <a:extLst>
                    <a:ext uri="{9D8B030D-6E8A-4147-A177-3AD203B41FA5}">
                      <a16:colId xmlns:a16="http://schemas.microsoft.com/office/drawing/2014/main" xmlns="" val="3414946535"/>
                    </a:ext>
                  </a:extLst>
                </a:gridCol>
                <a:gridCol w="605283">
                  <a:extLst>
                    <a:ext uri="{9D8B030D-6E8A-4147-A177-3AD203B41FA5}">
                      <a16:colId xmlns:a16="http://schemas.microsoft.com/office/drawing/2014/main" xmlns="" val="1416737749"/>
                    </a:ext>
                  </a:extLst>
                </a:gridCol>
              </a:tblGrid>
              <a:tr h="1908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prec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79605783"/>
                  </a:ext>
                </a:extLst>
              </a:tr>
              <a:tr h="192791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ACC1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ACC5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ROC1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ROC5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MSSS1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MSSS5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07251622"/>
                  </a:ext>
                </a:extLst>
              </a:tr>
              <a:tr h="192791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Глобус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-0.21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-0.37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90724960"/>
                  </a:ext>
                </a:extLst>
              </a:tr>
              <a:tr h="597459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Южные экстратропики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-0.22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33704734"/>
                  </a:ext>
                </a:extLst>
              </a:tr>
              <a:tr h="192791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Тропики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-0.38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-0.51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22619673"/>
                  </a:ext>
                </a:extLst>
              </a:tr>
              <a:tr h="597459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Северные экстратропики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-0.39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81967581"/>
                  </a:ext>
                </a:extLst>
              </a:tr>
              <a:tr h="3951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Северная Евразия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-0.01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-0.67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73544214"/>
                  </a:ext>
                </a:extLst>
              </a:tr>
              <a:tr h="192791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ЕТР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-0.01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-0.09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-0.55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49016603"/>
                  </a:ext>
                </a:extLst>
              </a:tr>
              <a:tr h="597459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Северо-восточная Азия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-0.21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-0.74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55724736"/>
                  </a:ext>
                </a:extLst>
              </a:tr>
              <a:tr h="192791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Европа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-0.35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68272905"/>
                  </a:ext>
                </a:extLst>
              </a:tr>
              <a:tr h="3951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Центральная Азия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-0.02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-0.07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-0.38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00467081"/>
                  </a:ext>
                </a:extLst>
              </a:tr>
              <a:tr h="192791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Сибирь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-0.77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25015704"/>
                  </a:ext>
                </a:extLst>
              </a:tr>
              <a:tr h="3951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Дальний Восток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-0.04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-0.26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-1.06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75378027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D7A699CD-8912-4BA2-A93E-3CDA54DD21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853745"/>
              </p:ext>
            </p:extLst>
          </p:nvPr>
        </p:nvGraphicFramePr>
        <p:xfrm>
          <a:off x="6453076" y="1266315"/>
          <a:ext cx="4304572" cy="4324669"/>
        </p:xfrm>
        <a:graphic>
          <a:graphicData uri="http://schemas.openxmlformats.org/drawingml/2006/table">
            <a:tbl>
              <a:tblPr firstRow="1" firstCol="1" bandRow="1"/>
              <a:tblGrid>
                <a:gridCol w="789978">
                  <a:extLst>
                    <a:ext uri="{9D8B030D-6E8A-4147-A177-3AD203B41FA5}">
                      <a16:colId xmlns:a16="http://schemas.microsoft.com/office/drawing/2014/main" xmlns="" val="151569690"/>
                    </a:ext>
                  </a:extLst>
                </a:gridCol>
                <a:gridCol w="584998">
                  <a:extLst>
                    <a:ext uri="{9D8B030D-6E8A-4147-A177-3AD203B41FA5}">
                      <a16:colId xmlns:a16="http://schemas.microsoft.com/office/drawing/2014/main" xmlns="" val="3578945750"/>
                    </a:ext>
                  </a:extLst>
                </a:gridCol>
                <a:gridCol w="582234">
                  <a:extLst>
                    <a:ext uri="{9D8B030D-6E8A-4147-A177-3AD203B41FA5}">
                      <a16:colId xmlns:a16="http://schemas.microsoft.com/office/drawing/2014/main" xmlns="" val="3310013562"/>
                    </a:ext>
                  </a:extLst>
                </a:gridCol>
                <a:gridCol w="582695">
                  <a:extLst>
                    <a:ext uri="{9D8B030D-6E8A-4147-A177-3AD203B41FA5}">
                      <a16:colId xmlns:a16="http://schemas.microsoft.com/office/drawing/2014/main" xmlns="" val="70879411"/>
                    </a:ext>
                  </a:extLst>
                </a:gridCol>
                <a:gridCol w="582695">
                  <a:extLst>
                    <a:ext uri="{9D8B030D-6E8A-4147-A177-3AD203B41FA5}">
                      <a16:colId xmlns:a16="http://schemas.microsoft.com/office/drawing/2014/main" xmlns="" val="3979740553"/>
                    </a:ext>
                  </a:extLst>
                </a:gridCol>
                <a:gridCol w="588222">
                  <a:extLst>
                    <a:ext uri="{9D8B030D-6E8A-4147-A177-3AD203B41FA5}">
                      <a16:colId xmlns:a16="http://schemas.microsoft.com/office/drawing/2014/main" xmlns="" val="3097967044"/>
                    </a:ext>
                  </a:extLst>
                </a:gridCol>
                <a:gridCol w="593750">
                  <a:extLst>
                    <a:ext uri="{9D8B030D-6E8A-4147-A177-3AD203B41FA5}">
                      <a16:colId xmlns:a16="http://schemas.microsoft.com/office/drawing/2014/main" xmlns="" val="2307331801"/>
                    </a:ext>
                  </a:extLst>
                </a:gridCol>
              </a:tblGrid>
              <a:tr h="1779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h500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2620536"/>
                  </a:ext>
                </a:extLst>
              </a:tr>
              <a:tr h="1779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ACC1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ACC5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ROC1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ROC5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MSSS1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MSSS5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19933090"/>
                  </a:ext>
                </a:extLst>
              </a:tr>
              <a:tr h="17969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Глобус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84715653"/>
                  </a:ext>
                </a:extLst>
              </a:tr>
              <a:tr h="5568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Южные экстратропики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37762485"/>
                  </a:ext>
                </a:extLst>
              </a:tr>
              <a:tr h="17969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Тропики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39015844"/>
                  </a:ext>
                </a:extLst>
              </a:tr>
              <a:tr h="5568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Северные экстратропики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54316083"/>
                  </a:ext>
                </a:extLst>
              </a:tr>
              <a:tr h="368278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Северная Евразия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213821"/>
                  </a:ext>
                </a:extLst>
              </a:tr>
              <a:tr h="17969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ЕТР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10220046"/>
                  </a:ext>
                </a:extLst>
              </a:tr>
              <a:tr h="5568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Северо-восточная Азия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88068029"/>
                  </a:ext>
                </a:extLst>
              </a:tr>
              <a:tr h="17969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Европа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80676209"/>
                  </a:ext>
                </a:extLst>
              </a:tr>
              <a:tr h="368278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Центральная Азия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-0.05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70743254"/>
                  </a:ext>
                </a:extLst>
              </a:tr>
              <a:tr h="17969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Сибирь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12886734"/>
                  </a:ext>
                </a:extLst>
              </a:tr>
              <a:tr h="368278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Дальний Восток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34323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5997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2B341BF-0DC8-425D-BD19-38CFA94C305F}"/>
              </a:ext>
            </a:extLst>
          </p:cNvPr>
          <p:cNvSpPr/>
          <p:nvPr/>
        </p:nvSpPr>
        <p:spPr>
          <a:xfrm>
            <a:off x="2029609" y="173412"/>
            <a:ext cx="8132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/>
              <a:t>Пространственное распределение оценок качества сверхдолгосрочных прогнозов </a:t>
            </a:r>
            <a:r>
              <a:rPr lang="en-US" sz="1600" b="1" i="1" dirty="0"/>
              <a:t>T</a:t>
            </a:r>
            <a:r>
              <a:rPr lang="ru-RU" sz="1600" b="1" i="1" dirty="0"/>
              <a:t>2</a:t>
            </a:r>
            <a:r>
              <a:rPr lang="en-US" sz="1600" b="1" i="1" dirty="0"/>
              <a:t>m</a:t>
            </a:r>
            <a:r>
              <a:rPr lang="ru-RU" sz="1600" b="1" i="1" dirty="0"/>
              <a:t> а) прогнозы на 1-й год, б) прогнозы на 1-5 годы</a:t>
            </a:r>
          </a:p>
        </p:txBody>
      </p:sp>
      <p:pic>
        <p:nvPicPr>
          <p:cNvPr id="14339" name="Picture 3" descr="T2m_acc">
            <a:extLst>
              <a:ext uri="{FF2B5EF4-FFF2-40B4-BE49-F238E27FC236}">
                <a16:creationId xmlns:a16="http://schemas.microsoft.com/office/drawing/2014/main" xmlns="" id="{F73D9BEE-DA19-4424-A7E8-47FB9D48F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40" y="1143372"/>
            <a:ext cx="3356385" cy="2461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 descr="T2m_acc5">
            <a:extLst>
              <a:ext uri="{FF2B5EF4-FFF2-40B4-BE49-F238E27FC236}">
                <a16:creationId xmlns:a16="http://schemas.microsoft.com/office/drawing/2014/main" xmlns="" id="{87D3F7EC-9C93-4770-BA9D-E4EDEBA01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353" y="1121536"/>
            <a:ext cx="3393607" cy="234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96CE6DE6-13B4-405C-850E-7C68AE01FA86}"/>
              </a:ext>
            </a:extLst>
          </p:cNvPr>
          <p:cNvSpPr/>
          <p:nvPr/>
        </p:nvSpPr>
        <p:spPr>
          <a:xfrm>
            <a:off x="1968099" y="919760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ACC</a:t>
            </a:r>
            <a:endParaRPr lang="ru-RU" dirty="0"/>
          </a:p>
        </p:txBody>
      </p:sp>
      <p:pic>
        <p:nvPicPr>
          <p:cNvPr id="14341" name="Picture 5" descr="T2m_AROC_b_a">
            <a:extLst>
              <a:ext uri="{FF2B5EF4-FFF2-40B4-BE49-F238E27FC236}">
                <a16:creationId xmlns:a16="http://schemas.microsoft.com/office/drawing/2014/main" xmlns="" id="{3C3D5518-9365-41D1-88BE-C27EFECDB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91" y="4015020"/>
            <a:ext cx="3152295" cy="2303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 descr="T2m_AROC_b_a5">
            <a:extLst>
              <a:ext uri="{FF2B5EF4-FFF2-40B4-BE49-F238E27FC236}">
                <a16:creationId xmlns:a16="http://schemas.microsoft.com/office/drawing/2014/main" xmlns="" id="{0A4D25D8-7F7A-4A45-ADCB-6EFE37EAE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9515" y="3804835"/>
            <a:ext cx="3274733" cy="246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3ED0EF0-F16F-4862-A28A-B61F7BE9FEEA}"/>
              </a:ext>
            </a:extLst>
          </p:cNvPr>
          <p:cNvSpPr/>
          <p:nvPr/>
        </p:nvSpPr>
        <p:spPr>
          <a:xfrm>
            <a:off x="1952654" y="3768257"/>
            <a:ext cx="6591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</a:rPr>
              <a:t>ROC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95C68D8-240C-4053-8CD5-74B3234132DA}"/>
              </a:ext>
            </a:extLst>
          </p:cNvPr>
          <p:cNvSpPr txBox="1"/>
          <p:nvPr/>
        </p:nvSpPr>
        <p:spPr>
          <a:xfrm>
            <a:off x="3722146" y="973499"/>
            <a:ext cx="419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a)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047C582-6F7B-4FA4-A837-80C7886A0C47}"/>
              </a:ext>
            </a:extLst>
          </p:cNvPr>
          <p:cNvSpPr txBox="1"/>
          <p:nvPr/>
        </p:nvSpPr>
        <p:spPr>
          <a:xfrm>
            <a:off x="8250228" y="958706"/>
            <a:ext cx="419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b)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96E6C50-9456-469F-A8B4-5AD4045DAF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7432" y="971685"/>
            <a:ext cx="3314934" cy="222449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0A2FB86-A2EE-4E27-882A-D9FEA6B857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7146" y="3186379"/>
            <a:ext cx="2241755" cy="37362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919AD39-F30D-4D2C-B01C-3CC0DC1059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0926" y="3651294"/>
            <a:ext cx="3274733" cy="217374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5DFB972-B4CC-4216-BA2B-92BE094140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7079" y="5886315"/>
            <a:ext cx="2202426" cy="43261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ED8FDF16-4944-DC92-BBD4-E17E756C5F1F}"/>
              </a:ext>
            </a:extLst>
          </p:cNvPr>
          <p:cNvSpPr/>
          <p:nvPr/>
        </p:nvSpPr>
        <p:spPr>
          <a:xfrm>
            <a:off x="9564746" y="854155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ACC</a:t>
            </a:r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FFF8D9F8-CF15-378E-437B-94B5AF7F9B25}"/>
              </a:ext>
            </a:extLst>
          </p:cNvPr>
          <p:cNvSpPr/>
          <p:nvPr/>
        </p:nvSpPr>
        <p:spPr>
          <a:xfrm>
            <a:off x="9647303" y="3560402"/>
            <a:ext cx="6591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</a:rPr>
              <a:t>ROC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08902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18A16E7-D82B-4100-8D67-EFA529D8F2ED}"/>
              </a:ext>
            </a:extLst>
          </p:cNvPr>
          <p:cNvSpPr/>
          <p:nvPr/>
        </p:nvSpPr>
        <p:spPr>
          <a:xfrm>
            <a:off x="2029609" y="173412"/>
            <a:ext cx="8132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/>
              <a:t>Пространственное распределение оценок качества сверхдолгосрочных прогнозов </a:t>
            </a:r>
            <a:r>
              <a:rPr lang="en-US" sz="1600" b="1" i="1" dirty="0" err="1"/>
              <a:t>Prec</a:t>
            </a:r>
            <a:r>
              <a:rPr lang="ru-RU" sz="1600" b="1" i="1" dirty="0"/>
              <a:t> а) прогнозы на 1-й год, б) прогнозы на 1-5 годы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AB34155-7D79-4245-9FDA-5395FEA0AE84}"/>
              </a:ext>
            </a:extLst>
          </p:cNvPr>
          <p:cNvSpPr/>
          <p:nvPr/>
        </p:nvSpPr>
        <p:spPr>
          <a:xfrm>
            <a:off x="1642172" y="871967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ACC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D4687548-1FCB-4353-9A22-5032791DC99E}"/>
              </a:ext>
            </a:extLst>
          </p:cNvPr>
          <p:cNvSpPr/>
          <p:nvPr/>
        </p:nvSpPr>
        <p:spPr>
          <a:xfrm>
            <a:off x="1663161" y="3634566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</a:rPr>
              <a:t>ROC</a:t>
            </a:r>
            <a:endParaRPr lang="ru-RU" dirty="0"/>
          </a:p>
        </p:txBody>
      </p:sp>
      <p:pic>
        <p:nvPicPr>
          <p:cNvPr id="15362" name="Picture 2" descr="Prec_acc">
            <a:extLst>
              <a:ext uri="{FF2B5EF4-FFF2-40B4-BE49-F238E27FC236}">
                <a16:creationId xmlns:a16="http://schemas.microsoft.com/office/drawing/2014/main" xmlns="" id="{D418CBF5-BAC1-495E-98F4-C3DC595EB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07" y="1235353"/>
            <a:ext cx="3017326" cy="2281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 descr="Prec_acc5">
            <a:extLst>
              <a:ext uri="{FF2B5EF4-FFF2-40B4-BE49-F238E27FC236}">
                <a16:creationId xmlns:a16="http://schemas.microsoft.com/office/drawing/2014/main" xmlns="" id="{0CEDF360-4D45-46CF-989F-A507DBF5E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955" y="1127554"/>
            <a:ext cx="3101436" cy="24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Prec_AROC_b_a">
            <a:extLst>
              <a:ext uri="{FF2B5EF4-FFF2-40B4-BE49-F238E27FC236}">
                <a16:creationId xmlns:a16="http://schemas.microsoft.com/office/drawing/2014/main" xmlns="" id="{8B5807FF-D9DF-4231-BA0C-2144870B6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45" y="3919193"/>
            <a:ext cx="3017326" cy="237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 descr="Prec_AROC_b_a5">
            <a:extLst>
              <a:ext uri="{FF2B5EF4-FFF2-40B4-BE49-F238E27FC236}">
                <a16:creationId xmlns:a16="http://schemas.microsoft.com/office/drawing/2014/main" xmlns="" id="{A04C7A0F-AB92-425E-9AAA-5AF0696FF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286" y="3942689"/>
            <a:ext cx="3184889" cy="237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A8A98B2-0ADC-49FB-8BF3-66C9665692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3915" y="959320"/>
            <a:ext cx="3315073" cy="259868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6202A0B-EE3A-40A7-9AE7-4CFD8E89BA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0333" y="3919193"/>
            <a:ext cx="3184888" cy="2359471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45DE932-9E2E-4A0C-A097-2230A6512AF8}"/>
              </a:ext>
            </a:extLst>
          </p:cNvPr>
          <p:cNvSpPr/>
          <p:nvPr/>
        </p:nvSpPr>
        <p:spPr>
          <a:xfrm>
            <a:off x="8240368" y="833377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ACC</a:t>
            </a:r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F67915FD-06CD-EE20-62C9-7CA42FCB837C}"/>
              </a:ext>
            </a:extLst>
          </p:cNvPr>
          <p:cNvSpPr/>
          <p:nvPr/>
        </p:nvSpPr>
        <p:spPr>
          <a:xfrm>
            <a:off x="8240368" y="3618917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</a:rPr>
              <a:t>ROC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6D14CFD-BAC0-C69E-B45F-C640160AC68D}"/>
              </a:ext>
            </a:extLst>
          </p:cNvPr>
          <p:cNvSpPr txBox="1"/>
          <p:nvPr/>
        </p:nvSpPr>
        <p:spPr>
          <a:xfrm>
            <a:off x="728084" y="6434379"/>
            <a:ext cx="60998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1" dirty="0"/>
              <a:t>а) прогнозы на 1-й год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ACD9432-0E74-C2FB-59A9-3C9975047363}"/>
              </a:ext>
            </a:extLst>
          </p:cNvPr>
          <p:cNvSpPr txBox="1"/>
          <p:nvPr/>
        </p:nvSpPr>
        <p:spPr>
          <a:xfrm>
            <a:off x="7390435" y="6364996"/>
            <a:ext cx="60998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1" dirty="0"/>
              <a:t>б) прогнозы на 1-5 годы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9318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E389606-C94B-458C-B7E1-B0B4FCB83819}"/>
              </a:ext>
            </a:extLst>
          </p:cNvPr>
          <p:cNvSpPr/>
          <p:nvPr/>
        </p:nvSpPr>
        <p:spPr>
          <a:xfrm>
            <a:off x="1775012" y="257759"/>
            <a:ext cx="79176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Прогностический и фактический ход средней температуры воздуха </a:t>
            </a:r>
          </a:p>
        </p:txBody>
      </p:sp>
      <p:pic>
        <p:nvPicPr>
          <p:cNvPr id="16386" name="Picture 2" descr="T2m_plot_meanNE21">
            <a:extLst>
              <a:ext uri="{FF2B5EF4-FFF2-40B4-BE49-F238E27FC236}">
                <a16:creationId xmlns:a16="http://schemas.microsoft.com/office/drawing/2014/main" xmlns="" id="{F111D827-E4E5-496E-AC40-0D5769E4C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80" y="944848"/>
            <a:ext cx="4587165" cy="5210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 descr="T2m_plot_meanglob21">
            <a:extLst>
              <a:ext uri="{FF2B5EF4-FFF2-40B4-BE49-F238E27FC236}">
                <a16:creationId xmlns:a16="http://schemas.microsoft.com/office/drawing/2014/main" xmlns="" id="{CD74B20C-2761-423F-9856-AC65F2355FD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399" y="944848"/>
            <a:ext cx="4432394" cy="49073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8983048-390B-4CC4-9AD4-C298BDCD527F}"/>
              </a:ext>
            </a:extLst>
          </p:cNvPr>
          <p:cNvSpPr/>
          <p:nvPr/>
        </p:nvSpPr>
        <p:spPr>
          <a:xfrm>
            <a:off x="845772" y="5920356"/>
            <a:ext cx="396289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По Земному шару а) Прогнозы на 1-й год(</a:t>
            </a:r>
            <a:r>
              <a:rPr lang="en-US" sz="1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ACC</a:t>
            </a:r>
            <a:r>
              <a:rPr lang="ru-RU" sz="1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=0.95)</a:t>
            </a:r>
            <a:r>
              <a:rPr lang="ru-RU" sz="14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, б) Прогнозы на 1-5 годы </a:t>
            </a:r>
            <a:r>
              <a:rPr lang="ru-RU" sz="1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ACC</a:t>
            </a:r>
            <a:r>
              <a:rPr lang="ru-RU" sz="1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=0.96)</a:t>
            </a:r>
            <a:endParaRPr lang="ru-RU" sz="1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916EC58A-CE08-47DA-8423-6ED800CC07D7}"/>
              </a:ext>
            </a:extLst>
          </p:cNvPr>
          <p:cNvSpPr/>
          <p:nvPr/>
        </p:nvSpPr>
        <p:spPr>
          <a:xfrm>
            <a:off x="5830402" y="5699778"/>
            <a:ext cx="40773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По Северной Евразии </a:t>
            </a:r>
          </a:p>
          <a:p>
            <a:pPr>
              <a:spcAft>
                <a:spcPts val="0"/>
              </a:spcAft>
            </a:pPr>
            <a:r>
              <a:rPr lang="ru-RU" sz="14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а) Прогнозы на 1-й год (</a:t>
            </a:r>
            <a:r>
              <a:rPr lang="en-US" sz="1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ACC</a:t>
            </a:r>
            <a:r>
              <a:rPr lang="ru-RU" sz="1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=0.88)</a:t>
            </a:r>
            <a:r>
              <a:rPr lang="ru-RU" sz="14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, б) Прогнозы на 1-5 годы </a:t>
            </a:r>
            <a:r>
              <a:rPr lang="ru-RU" sz="1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ACC</a:t>
            </a:r>
            <a:r>
              <a:rPr lang="ru-RU" sz="1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=0.94)</a:t>
            </a:r>
            <a:endParaRPr lang="ru-RU" sz="1400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07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500_plot_meanglob21">
            <a:extLst>
              <a:ext uri="{FF2B5EF4-FFF2-40B4-BE49-F238E27FC236}">
                <a16:creationId xmlns:a16="http://schemas.microsoft.com/office/drawing/2014/main" xmlns="" id="{711C25A9-8637-4330-928C-E053651CE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374" y="768556"/>
            <a:ext cx="4324340" cy="4922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98C2E06-5297-41BA-98D7-F2BB71AD4BAF}"/>
              </a:ext>
            </a:extLst>
          </p:cNvPr>
          <p:cNvSpPr/>
          <p:nvPr/>
        </p:nvSpPr>
        <p:spPr>
          <a:xfrm>
            <a:off x="1775012" y="257759"/>
            <a:ext cx="79176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Прогностический и фактический ход Н500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D7CC5B3-B353-4382-9340-5EB0BD74D1F8}"/>
              </a:ext>
            </a:extLst>
          </p:cNvPr>
          <p:cNvSpPr/>
          <p:nvPr/>
        </p:nvSpPr>
        <p:spPr>
          <a:xfrm>
            <a:off x="1165412" y="5484624"/>
            <a:ext cx="330976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По Земному шару </a:t>
            </a:r>
          </a:p>
          <a:p>
            <a:pPr>
              <a:spcAft>
                <a:spcPts val="0"/>
              </a:spcAft>
            </a:pPr>
            <a:r>
              <a:rPr lang="ru-RU" sz="14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а) Прогнозы на 1-й год(</a:t>
            </a:r>
            <a:r>
              <a:rPr lang="en-US" sz="1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ACC</a:t>
            </a:r>
            <a:r>
              <a:rPr lang="ru-RU" sz="1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=0.93)</a:t>
            </a:r>
            <a:r>
              <a:rPr lang="ru-RU" sz="14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>
              <a:spcAft>
                <a:spcPts val="0"/>
              </a:spcAft>
            </a:pPr>
            <a:r>
              <a:rPr lang="ru-RU" sz="14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б) Прогнозы на 1-5 годы </a:t>
            </a:r>
            <a:r>
              <a:rPr lang="ru-RU" sz="1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ACC</a:t>
            </a:r>
            <a:r>
              <a:rPr lang="ru-RU" sz="1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=0.94)</a:t>
            </a:r>
            <a:endParaRPr lang="ru-RU" sz="1400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411" name="Picture 3" descr="H500_plot_meanNE21">
            <a:extLst>
              <a:ext uri="{FF2B5EF4-FFF2-40B4-BE49-F238E27FC236}">
                <a16:creationId xmlns:a16="http://schemas.microsoft.com/office/drawing/2014/main" xmlns="" id="{6AC0A5B1-D524-461C-9EF6-605268B8A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753" y="768556"/>
            <a:ext cx="4239282" cy="4825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9A46B944-FF13-4257-9B85-6D65160F9655}"/>
              </a:ext>
            </a:extLst>
          </p:cNvPr>
          <p:cNvSpPr/>
          <p:nvPr/>
        </p:nvSpPr>
        <p:spPr>
          <a:xfrm>
            <a:off x="5926523" y="5414950"/>
            <a:ext cx="376611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По Северной Евразии </a:t>
            </a:r>
          </a:p>
          <a:p>
            <a:pPr>
              <a:spcAft>
                <a:spcPts val="0"/>
              </a:spcAft>
            </a:pPr>
            <a:r>
              <a:rPr lang="ru-RU" sz="14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а) Прогнозы на 1-й год (</a:t>
            </a:r>
            <a:r>
              <a:rPr lang="en-US" sz="1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ACC</a:t>
            </a:r>
            <a:r>
              <a:rPr lang="ru-RU" sz="1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=0.90)</a:t>
            </a:r>
            <a:r>
              <a:rPr lang="ru-RU" sz="14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>
              <a:spcAft>
                <a:spcPts val="0"/>
              </a:spcAft>
            </a:pPr>
            <a:r>
              <a:rPr lang="ru-RU" sz="14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б) Прогнозы на 1-5 годы </a:t>
            </a:r>
            <a:r>
              <a:rPr lang="ru-RU" sz="1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ACC</a:t>
            </a:r>
            <a:r>
              <a:rPr lang="ru-RU" sz="1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=0.95)</a:t>
            </a:r>
            <a:endParaRPr lang="ru-RU" sz="1400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89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F90301D-DE93-41C4-AA64-1F77DA045AC5}"/>
              </a:ext>
            </a:extLst>
          </p:cNvPr>
          <p:cNvSpPr txBox="1"/>
          <p:nvPr/>
        </p:nvSpPr>
        <p:spPr>
          <a:xfrm>
            <a:off x="4934376" y="398033"/>
            <a:ext cx="4776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cs typeface="Times New Roman" panose="02020603050405020304" pitchFamily="18" charset="0"/>
              </a:rPr>
              <a:t>Заключение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EC490B7-EF97-40E9-BA6F-829C319FFA2C}"/>
              </a:ext>
            </a:extLst>
          </p:cNvPr>
          <p:cNvSpPr/>
          <p:nvPr/>
        </p:nvSpPr>
        <p:spPr>
          <a:xfrm>
            <a:off x="1058698" y="859698"/>
            <a:ext cx="1062301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>
                <a:cs typeface="Times New Roman" panose="02020603050405020304" pitchFamily="18" charset="0"/>
              </a:rPr>
              <a:t>В соответствии с Планом испытания и внедрения новых и усовершенствованных методов (технологий) гидрометеорологических прогнозов, метод по сверхдолгосрочному прогнозированию состояния климатической системы на основе </a:t>
            </a:r>
            <a:r>
              <a:rPr lang="ru-RU" dirty="0">
                <a:ea typeface="Times New Roman" panose="02020603050405020304" pitchFamily="18" charset="0"/>
                <a:cs typeface="Times New Roman" panose="02020603050405020304" pitchFamily="18" charset="0"/>
              </a:rPr>
              <a:t>модели INM-CM5 </a:t>
            </a:r>
            <a:r>
              <a:rPr lang="ru-RU" dirty="0">
                <a:cs typeface="Times New Roman" panose="02020603050405020304" pitchFamily="18" charset="0"/>
              </a:rPr>
              <a:t>проходил испытания в Гидрометцентре России</a:t>
            </a:r>
            <a:r>
              <a:rPr lang="en-US" dirty="0">
                <a:cs typeface="Times New Roman" panose="02020603050405020304" pitchFamily="18" charset="0"/>
              </a:rPr>
              <a:t>/</a:t>
            </a:r>
            <a:r>
              <a:rPr lang="ru-RU" dirty="0">
                <a:cs typeface="Times New Roman" panose="02020603050405020304" pitchFamily="18" charset="0"/>
              </a:rPr>
              <a:t>в Северо-Евразийском климатическом центре.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Результаты испытаний свидетельствуют о том, что прогнозы, составленные по данному методу, успешно предсказывают состояние климатической системы на интервале до пятилетия с годовым и пятилетним осреднением.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Сравнивая их с прогнозами других мировых прогностических центров, участвующих в проекте Всемирной метеорологической организации по декадному прогнозированию, можно сказать, что уровень успешности прогнозов примерно одинаков.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Данный метод является надежным и перспективным инструментом для прогнозирования климата на межгодовых интервалах времени.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cs typeface="Times New Roman" panose="02020603050405020304" pitchFamily="18" charset="0"/>
              </a:rPr>
              <a:t>При положительном решении ЦМКП </a:t>
            </a:r>
            <a:r>
              <a:rPr lang="ru-RU" dirty="0">
                <a:ea typeface="Times New Roman" panose="02020603050405020304" pitchFamily="18" charset="0"/>
                <a:cs typeface="Times New Roman" panose="02020603050405020304" pitchFamily="18" charset="0"/>
              </a:rPr>
              <a:t>«Метод сверхдолгосрочного прогнозирования состояния климатической системы на основе климатической модели ИВМ РАН INM-CM5 и системы подготовки данных Гидрометцентра РФ (ИВМ РАН, А.С. </a:t>
            </a:r>
            <a:r>
              <a:rPr lang="ru-RU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Грицун</a:t>
            </a:r>
            <a:r>
              <a:rPr lang="ru-RU" dirty="0">
                <a:ea typeface="Times New Roman" panose="02020603050405020304" pitchFamily="18" charset="0"/>
                <a:cs typeface="Times New Roman" panose="02020603050405020304" pitchFamily="18" charset="0"/>
              </a:rPr>
              <a:t>, Е.М. Володин, В.В. Воробьева, М.А. Тарасевич; ФГБУ «Гидрометцентр России», Ю.Д. Реснянский, В.А. Тищенко, В.М. Хан)»</a:t>
            </a:r>
            <a:r>
              <a:rPr lang="ru-RU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a typeface="Times New Roman" panose="02020603050405020304" pitchFamily="18" charset="0"/>
                <a:cs typeface="Times New Roman" panose="02020603050405020304" pitchFamily="18" charset="0"/>
              </a:rPr>
              <a:t>будет</a:t>
            </a:r>
            <a:r>
              <a:rPr lang="ru-RU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cs typeface="Times New Roman" panose="02020603050405020304" pitchFamily="18" charset="0"/>
              </a:rPr>
              <a:t>внедрен в оперативную работу ФГБУ «Гидрометцентр России» и СЕАКЦ </a:t>
            </a:r>
            <a:r>
              <a:rPr lang="ru-RU" dirty="0">
                <a:ea typeface="Batang" panose="02030600000101010101" pitchFamily="18" charset="-127"/>
                <a:cs typeface="Times New Roman" panose="02020603050405020304" pitchFamily="18" charset="0"/>
              </a:rPr>
              <a:t>в качестве </a:t>
            </a:r>
            <a:r>
              <a:rPr lang="ru-RU" b="1" i="1" dirty="0">
                <a:ea typeface="Batang" panose="02030600000101010101" pitchFamily="18" charset="-127"/>
                <a:cs typeface="Times New Roman" panose="02020603050405020304" pitchFamily="18" charset="0"/>
              </a:rPr>
              <a:t>основного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cs typeface="Times New Roman" panose="02020603050405020304" pitchFamily="18" charset="0"/>
              </a:rPr>
              <a:t>Планируется продолжить</a:t>
            </a:r>
            <a:r>
              <a:rPr lang="en-US" dirty="0">
                <a:cs typeface="Times New Roman" panose="02020603050405020304" pitchFamily="18" charset="0"/>
              </a:rPr>
              <a:t> </a:t>
            </a:r>
            <a:r>
              <a:rPr lang="ru-RU" dirty="0">
                <a:cs typeface="Times New Roman" panose="02020603050405020304" pitchFamily="18" charset="0"/>
              </a:rPr>
              <a:t>работы по развитию методов сверхдолгосрочного прогнозирования на основе модели Земной системы в рамках выполнения научно-исследовательских работ по ВИП ГЗ.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94126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8538</TotalTime>
  <Words>2325</Words>
  <Application>Microsoft Office PowerPoint</Application>
  <PresentationFormat>Широкоэкранный</PresentationFormat>
  <Paragraphs>712</Paragraphs>
  <Slides>20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1" baseType="lpstr">
      <vt:lpstr>Batang</vt:lpstr>
      <vt:lpstr>SimSun</vt:lpstr>
      <vt:lpstr>Arial</vt:lpstr>
      <vt:lpstr>Calibri</vt:lpstr>
      <vt:lpstr>Calibri Light</vt:lpstr>
      <vt:lpstr>sourcesanspro</vt:lpstr>
      <vt:lpstr>Tahoma</vt:lpstr>
      <vt:lpstr>Times New Roman</vt:lpstr>
      <vt:lpstr>Wingdings</vt:lpstr>
      <vt:lpstr>Тема Office</vt:lpstr>
      <vt:lpstr>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Оценки экспериментальных долгосрочных метеорологических прогнозов, выпускаемых в Гидрометцентре России на базе модели INM-CM</dc:title>
  <dc:creator>valya</dc:creator>
  <cp:lastModifiedBy>nastja</cp:lastModifiedBy>
  <cp:revision>91</cp:revision>
  <dcterms:created xsi:type="dcterms:W3CDTF">2023-06-06T13:37:54Z</dcterms:created>
  <dcterms:modified xsi:type="dcterms:W3CDTF">2023-11-22T13:57:43Z</dcterms:modified>
</cp:coreProperties>
</file>