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1" r:id="rId2"/>
  </p:sldMasterIdLst>
  <p:notesMasterIdLst>
    <p:notesMasterId r:id="rId18"/>
  </p:notesMasterIdLst>
  <p:sldIdLst>
    <p:sldId id="256" r:id="rId3"/>
    <p:sldId id="260" r:id="rId4"/>
    <p:sldId id="264" r:id="rId5"/>
    <p:sldId id="265" r:id="rId6"/>
    <p:sldId id="296" r:id="rId7"/>
    <p:sldId id="297" r:id="rId8"/>
    <p:sldId id="298" r:id="rId9"/>
    <p:sldId id="300" r:id="rId10"/>
    <p:sldId id="542" r:id="rId11"/>
    <p:sldId id="540" r:id="rId12"/>
    <p:sldId id="538" r:id="rId13"/>
    <p:sldId id="539" r:id="rId14"/>
    <p:sldId id="514" r:id="rId15"/>
    <p:sldId id="541" r:id="rId16"/>
    <p:sldId id="543" r:id="rId17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b="1"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b="1"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b="1"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b="1"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b="1"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738" y="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094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559378468368526E-2"/>
          <c:y val="4.8939641109298541E-2"/>
          <c:w val="0.89123196448390674"/>
          <c:h val="0.72267536704730839"/>
        </c:manualLayout>
      </c:layout>
      <c:barChart>
        <c:barDir val="col"/>
        <c:grouping val="clustered"/>
        <c:varyColors val="0"/>
        <c:ser>
          <c:idx val="0"/>
          <c:order val="0"/>
          <c:tx>
            <c:v>OLD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Лист1!$A$2:$A$13</c:f>
              <c:strCache>
                <c:ptCount val="12"/>
                <c:pt idx="0">
                  <c:v>H500 N20</c:v>
                </c:pt>
                <c:pt idx="1">
                  <c:v>H500 TR</c:v>
                </c:pt>
                <c:pt idx="2">
                  <c:v>H500 S20</c:v>
                </c:pt>
                <c:pt idx="3">
                  <c:v>MSLP N20</c:v>
                </c:pt>
                <c:pt idx="4">
                  <c:v>MSLP TR</c:v>
                </c:pt>
                <c:pt idx="5">
                  <c:v>MSLP S20</c:v>
                </c:pt>
                <c:pt idx="6">
                  <c:v>T850 N20</c:v>
                </c:pt>
                <c:pt idx="7">
                  <c:v>T850 TR</c:v>
                </c:pt>
                <c:pt idx="8">
                  <c:v>T850 S20</c:v>
                </c:pt>
                <c:pt idx="9">
                  <c:v>T2M N20</c:v>
                </c:pt>
                <c:pt idx="10">
                  <c:v>T2M TR</c:v>
                </c:pt>
                <c:pt idx="11">
                  <c:v>T2M S20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4.1499999999999995</c:v>
                </c:pt>
                <c:pt idx="1">
                  <c:v>1.26</c:v>
                </c:pt>
                <c:pt idx="2">
                  <c:v>4.4800000000000004</c:v>
                </c:pt>
                <c:pt idx="3">
                  <c:v>3.2</c:v>
                </c:pt>
                <c:pt idx="4">
                  <c:v>1.91</c:v>
                </c:pt>
                <c:pt idx="5">
                  <c:v>4.03</c:v>
                </c:pt>
                <c:pt idx="6">
                  <c:v>2.42</c:v>
                </c:pt>
                <c:pt idx="7">
                  <c:v>1.7600000000000002</c:v>
                </c:pt>
                <c:pt idx="8">
                  <c:v>2.0099999999999998</c:v>
                </c:pt>
                <c:pt idx="9">
                  <c:v>2.61</c:v>
                </c:pt>
                <c:pt idx="10">
                  <c:v>1.81</c:v>
                </c:pt>
                <c:pt idx="11">
                  <c:v>2.8099999999999996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80A-4C57-8049-D0127424FD2A}"/>
            </c:ext>
          </c:extLst>
        </c:ser>
        <c:ser>
          <c:idx val="1"/>
          <c:order val="1"/>
          <c:tx>
            <c:v>NEW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Лист1!$A$2:$A$13</c:f>
              <c:strCache>
                <c:ptCount val="12"/>
                <c:pt idx="0">
                  <c:v>H500 N20</c:v>
                </c:pt>
                <c:pt idx="1">
                  <c:v>H500 TR</c:v>
                </c:pt>
                <c:pt idx="2">
                  <c:v>H500 S20</c:v>
                </c:pt>
                <c:pt idx="3">
                  <c:v>MSLP N20</c:v>
                </c:pt>
                <c:pt idx="4">
                  <c:v>MSLP TR</c:v>
                </c:pt>
                <c:pt idx="5">
                  <c:v>MSLP S20</c:v>
                </c:pt>
                <c:pt idx="6">
                  <c:v>T850 N20</c:v>
                </c:pt>
                <c:pt idx="7">
                  <c:v>T850 TR</c:v>
                </c:pt>
                <c:pt idx="8">
                  <c:v>T850 S20</c:v>
                </c:pt>
                <c:pt idx="9">
                  <c:v>T2M N20</c:v>
                </c:pt>
                <c:pt idx="10">
                  <c:v>T2M TR</c:v>
                </c:pt>
                <c:pt idx="11">
                  <c:v>T2M S20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3.92</c:v>
                </c:pt>
                <c:pt idx="1">
                  <c:v>1.97</c:v>
                </c:pt>
                <c:pt idx="2">
                  <c:v>4.29</c:v>
                </c:pt>
                <c:pt idx="3">
                  <c:v>3.63</c:v>
                </c:pt>
                <c:pt idx="4">
                  <c:v>1.6500000000000001</c:v>
                </c:pt>
                <c:pt idx="5">
                  <c:v>4.4300000000000006</c:v>
                </c:pt>
                <c:pt idx="6">
                  <c:v>1.87</c:v>
                </c:pt>
                <c:pt idx="7">
                  <c:v>1.0900000000000001</c:v>
                </c:pt>
                <c:pt idx="8">
                  <c:v>2.4699999999999998</c:v>
                </c:pt>
                <c:pt idx="9">
                  <c:v>2.0099999999999998</c:v>
                </c:pt>
                <c:pt idx="10">
                  <c:v>1.1800000000000002</c:v>
                </c:pt>
                <c:pt idx="11">
                  <c:v>2.19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80A-4C57-8049-D0127424F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578220960"/>
        <c:axId val="-578211168"/>
      </c:barChart>
      <c:catAx>
        <c:axId val="-578220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-5782111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578211168"/>
        <c:scaling>
          <c:orientation val="minMax"/>
          <c:max val="5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-578220960"/>
        <c:crosses val="autoZero"/>
        <c:crossBetween val="between"/>
      </c:valAx>
      <c:spPr>
        <a:solidFill>
          <a:srgbClr val="FFFFFF"/>
        </a:solidFill>
        <a:ln w="12700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2773594879969674"/>
          <c:y val="0.141168548189265"/>
          <c:w val="0.18312634788861798"/>
          <c:h val="0.19321852219073071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655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559378468368526E-2"/>
          <c:y val="4.8939641109298541E-2"/>
          <c:w val="0.89123196448390662"/>
          <c:h val="0.72267536704730839"/>
        </c:manualLayout>
      </c:layout>
      <c:barChart>
        <c:barDir val="col"/>
        <c:grouping val="clustered"/>
        <c:varyColors val="0"/>
        <c:ser>
          <c:idx val="0"/>
          <c:order val="0"/>
          <c:tx>
            <c:v>OLD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Лист1!$A$2:$A$16</c:f>
              <c:strCache>
                <c:ptCount val="15"/>
                <c:pt idx="0">
                  <c:v>H500 N20</c:v>
                </c:pt>
                <c:pt idx="1">
                  <c:v>H500 TR</c:v>
                </c:pt>
                <c:pt idx="2">
                  <c:v>H500 S20</c:v>
                </c:pt>
                <c:pt idx="3">
                  <c:v>MSLP N20</c:v>
                </c:pt>
                <c:pt idx="4">
                  <c:v>MSLP TR</c:v>
                </c:pt>
                <c:pt idx="5">
                  <c:v>MSLP S20</c:v>
                </c:pt>
                <c:pt idx="6">
                  <c:v>T850 N20</c:v>
                </c:pt>
                <c:pt idx="7">
                  <c:v>T850 TR</c:v>
                </c:pt>
                <c:pt idx="8">
                  <c:v>T850 S20</c:v>
                </c:pt>
                <c:pt idx="9">
                  <c:v>T2M N20</c:v>
                </c:pt>
                <c:pt idx="10">
                  <c:v>T2M TR</c:v>
                </c:pt>
                <c:pt idx="11">
                  <c:v>T2M S20</c:v>
                </c:pt>
                <c:pt idx="12">
                  <c:v>Prec N20</c:v>
                </c:pt>
                <c:pt idx="13">
                  <c:v>Prec TR</c:v>
                </c:pt>
                <c:pt idx="14">
                  <c:v>Prec S20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0.48300000000000004</c:v>
                </c:pt>
                <c:pt idx="1">
                  <c:v>0.4230000000000001</c:v>
                </c:pt>
                <c:pt idx="2">
                  <c:v>0.51500000000000001</c:v>
                </c:pt>
                <c:pt idx="3">
                  <c:v>0.45300000000000001</c:v>
                </c:pt>
                <c:pt idx="4">
                  <c:v>0.50800000000000001</c:v>
                </c:pt>
                <c:pt idx="5">
                  <c:v>0.48200000000000004</c:v>
                </c:pt>
                <c:pt idx="6">
                  <c:v>0.47500000000000003</c:v>
                </c:pt>
                <c:pt idx="7">
                  <c:v>0.37300000000000005</c:v>
                </c:pt>
                <c:pt idx="8">
                  <c:v>0.47000000000000003</c:v>
                </c:pt>
                <c:pt idx="9">
                  <c:v>0.4860000000000001</c:v>
                </c:pt>
                <c:pt idx="10">
                  <c:v>0.53100000000000003</c:v>
                </c:pt>
                <c:pt idx="11">
                  <c:v>0.46200000000000002</c:v>
                </c:pt>
                <c:pt idx="12">
                  <c:v>0.251</c:v>
                </c:pt>
                <c:pt idx="13">
                  <c:v>0.21700000000000003</c:v>
                </c:pt>
                <c:pt idx="14">
                  <c:v>0.3030000000000001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E4-4638-A6D8-E163C8763AE7}"/>
            </c:ext>
          </c:extLst>
        </c:ser>
        <c:ser>
          <c:idx val="1"/>
          <c:order val="1"/>
          <c:tx>
            <c:v>NEW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Лист1!$A$2:$A$16</c:f>
              <c:strCache>
                <c:ptCount val="15"/>
                <c:pt idx="0">
                  <c:v>H500 N20</c:v>
                </c:pt>
                <c:pt idx="1">
                  <c:v>H500 TR</c:v>
                </c:pt>
                <c:pt idx="2">
                  <c:v>H500 S20</c:v>
                </c:pt>
                <c:pt idx="3">
                  <c:v>MSLP N20</c:v>
                </c:pt>
                <c:pt idx="4">
                  <c:v>MSLP TR</c:v>
                </c:pt>
                <c:pt idx="5">
                  <c:v>MSLP S20</c:v>
                </c:pt>
                <c:pt idx="6">
                  <c:v>T850 N20</c:v>
                </c:pt>
                <c:pt idx="7">
                  <c:v>T850 TR</c:v>
                </c:pt>
                <c:pt idx="8">
                  <c:v>T850 S20</c:v>
                </c:pt>
                <c:pt idx="9">
                  <c:v>T2M N20</c:v>
                </c:pt>
                <c:pt idx="10">
                  <c:v>T2M TR</c:v>
                </c:pt>
                <c:pt idx="11">
                  <c:v>T2M S20</c:v>
                </c:pt>
                <c:pt idx="12">
                  <c:v>Prec N20</c:v>
                </c:pt>
                <c:pt idx="13">
                  <c:v>Prec TR</c:v>
                </c:pt>
                <c:pt idx="14">
                  <c:v>Prec S20</c:v>
                </c:pt>
              </c:strCache>
            </c:strRef>
          </c:cat>
          <c:val>
            <c:numRef>
              <c:f>Лист1!$C$2:$C$16</c:f>
              <c:numCache>
                <c:formatCode>General</c:formatCode>
                <c:ptCount val="15"/>
                <c:pt idx="0">
                  <c:v>0.503</c:v>
                </c:pt>
                <c:pt idx="1">
                  <c:v>0.48000000000000004</c:v>
                </c:pt>
                <c:pt idx="2">
                  <c:v>0.52900000000000003</c:v>
                </c:pt>
                <c:pt idx="3">
                  <c:v>0.47000000000000003</c:v>
                </c:pt>
                <c:pt idx="4">
                  <c:v>0.6080000000000001</c:v>
                </c:pt>
                <c:pt idx="5">
                  <c:v>0.49800000000000005</c:v>
                </c:pt>
                <c:pt idx="6">
                  <c:v>0.504</c:v>
                </c:pt>
                <c:pt idx="7">
                  <c:v>0.47400000000000003</c:v>
                </c:pt>
                <c:pt idx="8">
                  <c:v>0.4860000000000001</c:v>
                </c:pt>
                <c:pt idx="9">
                  <c:v>0.54600000000000004</c:v>
                </c:pt>
                <c:pt idx="10">
                  <c:v>0.56799999999999995</c:v>
                </c:pt>
                <c:pt idx="11">
                  <c:v>0.50800000000000001</c:v>
                </c:pt>
                <c:pt idx="12">
                  <c:v>0.28700000000000003</c:v>
                </c:pt>
                <c:pt idx="13">
                  <c:v>0.28400000000000003</c:v>
                </c:pt>
                <c:pt idx="14">
                  <c:v>0.32500000000000007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6E4-4638-A6D8-E163C8763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578515472"/>
        <c:axId val="-578514928"/>
      </c:barChart>
      <c:catAx>
        <c:axId val="-578515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-5785149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578514928"/>
        <c:scaling>
          <c:orientation val="minMax"/>
          <c:max val="0.65000000000000024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-578515472"/>
        <c:crosses val="autoZero"/>
        <c:crossBetween val="between"/>
      </c:valAx>
      <c:spPr>
        <a:solidFill>
          <a:srgbClr val="FFFFFF"/>
        </a:solidFill>
        <a:ln w="12700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014606853248496"/>
          <c:y val="0.14981892526592072"/>
          <c:w val="0.17664180063956844"/>
          <c:h val="0.2132382925818483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655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559378468368526E-2"/>
          <c:y val="4.8939641109298541E-2"/>
          <c:w val="0.89123196448390662"/>
          <c:h val="0.72267536704730839"/>
        </c:manualLayout>
      </c:layout>
      <c:barChart>
        <c:barDir val="col"/>
        <c:grouping val="clustered"/>
        <c:varyColors val="0"/>
        <c:ser>
          <c:idx val="0"/>
          <c:order val="0"/>
          <c:tx>
            <c:v>OLD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Лист1!$A$2:$A$16</c:f>
              <c:strCache>
                <c:ptCount val="15"/>
                <c:pt idx="0">
                  <c:v>H500 N20</c:v>
                </c:pt>
                <c:pt idx="1">
                  <c:v>H500 TR</c:v>
                </c:pt>
                <c:pt idx="2">
                  <c:v>H500 S20</c:v>
                </c:pt>
                <c:pt idx="3">
                  <c:v>MSLP N20</c:v>
                </c:pt>
                <c:pt idx="4">
                  <c:v>MSLP TR</c:v>
                </c:pt>
                <c:pt idx="5">
                  <c:v>MSLP S20</c:v>
                </c:pt>
                <c:pt idx="6">
                  <c:v>T850 N20</c:v>
                </c:pt>
                <c:pt idx="7">
                  <c:v>T850 TR</c:v>
                </c:pt>
                <c:pt idx="8">
                  <c:v>T850 S20</c:v>
                </c:pt>
                <c:pt idx="9">
                  <c:v>T2M N20</c:v>
                </c:pt>
                <c:pt idx="10">
                  <c:v>T2M TR</c:v>
                </c:pt>
                <c:pt idx="11">
                  <c:v>T2M S20</c:v>
                </c:pt>
                <c:pt idx="12">
                  <c:v>Prec N20</c:v>
                </c:pt>
                <c:pt idx="13">
                  <c:v>Prec TR</c:v>
                </c:pt>
                <c:pt idx="14">
                  <c:v>Prec S20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0.71800000000000008</c:v>
                </c:pt>
                <c:pt idx="1">
                  <c:v>0.68300000000000005</c:v>
                </c:pt>
                <c:pt idx="2">
                  <c:v>0.72800000000000009</c:v>
                </c:pt>
                <c:pt idx="3">
                  <c:v>0.70700000000000007</c:v>
                </c:pt>
                <c:pt idx="4">
                  <c:v>0.72500000000000009</c:v>
                </c:pt>
                <c:pt idx="5">
                  <c:v>0.71500000000000008</c:v>
                </c:pt>
                <c:pt idx="6">
                  <c:v>0.70300000000000007</c:v>
                </c:pt>
                <c:pt idx="7">
                  <c:v>0.65400000000000014</c:v>
                </c:pt>
                <c:pt idx="8">
                  <c:v>0.71100000000000008</c:v>
                </c:pt>
                <c:pt idx="9">
                  <c:v>0.74400000000000011</c:v>
                </c:pt>
                <c:pt idx="10">
                  <c:v>0.7410000000000001</c:v>
                </c:pt>
                <c:pt idx="11">
                  <c:v>0.76900000000000013</c:v>
                </c:pt>
                <c:pt idx="12">
                  <c:v>0.6180000000000001</c:v>
                </c:pt>
                <c:pt idx="13">
                  <c:v>0.62200000000000011</c:v>
                </c:pt>
                <c:pt idx="14">
                  <c:v>0.63200000000000012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BC-4C7C-B161-3C5B8D213A5A}"/>
            </c:ext>
          </c:extLst>
        </c:ser>
        <c:ser>
          <c:idx val="1"/>
          <c:order val="1"/>
          <c:tx>
            <c:v>NEW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Лист1!$A$2:$A$16</c:f>
              <c:strCache>
                <c:ptCount val="15"/>
                <c:pt idx="0">
                  <c:v>H500 N20</c:v>
                </c:pt>
                <c:pt idx="1">
                  <c:v>H500 TR</c:v>
                </c:pt>
                <c:pt idx="2">
                  <c:v>H500 S20</c:v>
                </c:pt>
                <c:pt idx="3">
                  <c:v>MSLP N20</c:v>
                </c:pt>
                <c:pt idx="4">
                  <c:v>MSLP TR</c:v>
                </c:pt>
                <c:pt idx="5">
                  <c:v>MSLP S20</c:v>
                </c:pt>
                <c:pt idx="6">
                  <c:v>T850 N20</c:v>
                </c:pt>
                <c:pt idx="7">
                  <c:v>T850 TR</c:v>
                </c:pt>
                <c:pt idx="8">
                  <c:v>T850 S20</c:v>
                </c:pt>
                <c:pt idx="9">
                  <c:v>T2M N20</c:v>
                </c:pt>
                <c:pt idx="10">
                  <c:v>T2M TR</c:v>
                </c:pt>
                <c:pt idx="11">
                  <c:v>T2M S20</c:v>
                </c:pt>
                <c:pt idx="12">
                  <c:v>Prec N20</c:v>
                </c:pt>
                <c:pt idx="13">
                  <c:v>Prec TR</c:v>
                </c:pt>
                <c:pt idx="14">
                  <c:v>Prec S20</c:v>
                </c:pt>
              </c:strCache>
            </c:strRef>
          </c:cat>
          <c:val>
            <c:numRef>
              <c:f>Лист1!$C$2:$C$16</c:f>
              <c:numCache>
                <c:formatCode>General</c:formatCode>
                <c:ptCount val="15"/>
                <c:pt idx="0">
                  <c:v>0.73000000000000009</c:v>
                </c:pt>
                <c:pt idx="1">
                  <c:v>0.72700000000000009</c:v>
                </c:pt>
                <c:pt idx="2">
                  <c:v>0.7360000000000001</c:v>
                </c:pt>
                <c:pt idx="3">
                  <c:v>0.72400000000000009</c:v>
                </c:pt>
                <c:pt idx="4">
                  <c:v>0.78300000000000003</c:v>
                </c:pt>
                <c:pt idx="5">
                  <c:v>0.72200000000000009</c:v>
                </c:pt>
                <c:pt idx="6">
                  <c:v>0.71900000000000008</c:v>
                </c:pt>
                <c:pt idx="7">
                  <c:v>0.71100000000000008</c:v>
                </c:pt>
                <c:pt idx="8">
                  <c:v>0.71500000000000008</c:v>
                </c:pt>
                <c:pt idx="9">
                  <c:v>0.76300000000000012</c:v>
                </c:pt>
                <c:pt idx="10">
                  <c:v>0.76400000000000012</c:v>
                </c:pt>
                <c:pt idx="11">
                  <c:v>0.78</c:v>
                </c:pt>
                <c:pt idx="12">
                  <c:v>0.62900000000000011</c:v>
                </c:pt>
                <c:pt idx="13">
                  <c:v>0.65400000000000014</c:v>
                </c:pt>
                <c:pt idx="14">
                  <c:v>0.63600000000000012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BC-4C7C-B161-3C5B8D213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61515456"/>
        <c:axId val="-261525248"/>
      </c:barChart>
      <c:catAx>
        <c:axId val="-261515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-2615252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261525248"/>
        <c:scaling>
          <c:orientation val="minMax"/>
          <c:max val="0.8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-261515456"/>
        <c:crosses val="autoZero"/>
        <c:crossBetween val="between"/>
      </c:valAx>
      <c:spPr>
        <a:solidFill>
          <a:srgbClr val="FFFFFF"/>
        </a:solidFill>
        <a:ln w="12700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2027269896347688"/>
          <c:y val="0"/>
          <c:w val="0.17143756394857423"/>
          <c:h val="0.15486096550060174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655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559378468368526E-2"/>
          <c:y val="4.8939641109298541E-2"/>
          <c:w val="0.89123196448390662"/>
          <c:h val="0.72267536704730839"/>
        </c:manualLayout>
      </c:layout>
      <c:barChart>
        <c:barDir val="col"/>
        <c:grouping val="clustered"/>
        <c:varyColors val="0"/>
        <c:ser>
          <c:idx val="0"/>
          <c:order val="0"/>
          <c:tx>
            <c:v>OLD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Лист1!$A$2:$A$16</c:f>
              <c:strCache>
                <c:ptCount val="15"/>
                <c:pt idx="0">
                  <c:v>H500 N20</c:v>
                </c:pt>
                <c:pt idx="1">
                  <c:v>H500 TR</c:v>
                </c:pt>
                <c:pt idx="2">
                  <c:v>H500 S20</c:v>
                </c:pt>
                <c:pt idx="3">
                  <c:v>MSLP N20</c:v>
                </c:pt>
                <c:pt idx="4">
                  <c:v>MSLP TR</c:v>
                </c:pt>
                <c:pt idx="5">
                  <c:v>MSLP S20</c:v>
                </c:pt>
                <c:pt idx="6">
                  <c:v>T850 N20</c:v>
                </c:pt>
                <c:pt idx="7">
                  <c:v>T850 TR</c:v>
                </c:pt>
                <c:pt idx="8">
                  <c:v>T850 S20</c:v>
                </c:pt>
                <c:pt idx="9">
                  <c:v>T2M N20</c:v>
                </c:pt>
                <c:pt idx="10">
                  <c:v>T2M TR</c:v>
                </c:pt>
                <c:pt idx="11">
                  <c:v>T2M S20</c:v>
                </c:pt>
                <c:pt idx="12">
                  <c:v>Prec N20</c:v>
                </c:pt>
                <c:pt idx="13">
                  <c:v>Prec TR</c:v>
                </c:pt>
                <c:pt idx="14">
                  <c:v>Prec S20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0.71900000000000008</c:v>
                </c:pt>
                <c:pt idx="1">
                  <c:v>0.68400000000000005</c:v>
                </c:pt>
                <c:pt idx="2">
                  <c:v>0.72400000000000009</c:v>
                </c:pt>
                <c:pt idx="3">
                  <c:v>0.70900000000000007</c:v>
                </c:pt>
                <c:pt idx="4">
                  <c:v>0.72500000000000009</c:v>
                </c:pt>
                <c:pt idx="5">
                  <c:v>0.71800000000000008</c:v>
                </c:pt>
                <c:pt idx="6">
                  <c:v>0.71000000000000008</c:v>
                </c:pt>
                <c:pt idx="7">
                  <c:v>0.66500000000000015</c:v>
                </c:pt>
                <c:pt idx="8">
                  <c:v>0.71100000000000008</c:v>
                </c:pt>
                <c:pt idx="9">
                  <c:v>0.74500000000000011</c:v>
                </c:pt>
                <c:pt idx="10">
                  <c:v>0.75800000000000012</c:v>
                </c:pt>
                <c:pt idx="11">
                  <c:v>0.71300000000000008</c:v>
                </c:pt>
                <c:pt idx="12">
                  <c:v>0.6180000000000001</c:v>
                </c:pt>
                <c:pt idx="13">
                  <c:v>0.62400000000000011</c:v>
                </c:pt>
                <c:pt idx="14">
                  <c:v>0.64200000000000013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4CC-4EE0-9930-31F81D4BA31D}"/>
            </c:ext>
          </c:extLst>
        </c:ser>
        <c:ser>
          <c:idx val="1"/>
          <c:order val="1"/>
          <c:tx>
            <c:v>NEW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Лист1!$A$2:$A$16</c:f>
              <c:strCache>
                <c:ptCount val="15"/>
                <c:pt idx="0">
                  <c:v>H500 N20</c:v>
                </c:pt>
                <c:pt idx="1">
                  <c:v>H500 TR</c:v>
                </c:pt>
                <c:pt idx="2">
                  <c:v>H500 S20</c:v>
                </c:pt>
                <c:pt idx="3">
                  <c:v>MSLP N20</c:v>
                </c:pt>
                <c:pt idx="4">
                  <c:v>MSLP TR</c:v>
                </c:pt>
                <c:pt idx="5">
                  <c:v>MSLP S20</c:v>
                </c:pt>
                <c:pt idx="6">
                  <c:v>T850 N20</c:v>
                </c:pt>
                <c:pt idx="7">
                  <c:v>T850 TR</c:v>
                </c:pt>
                <c:pt idx="8">
                  <c:v>T850 S20</c:v>
                </c:pt>
                <c:pt idx="9">
                  <c:v>T2M N20</c:v>
                </c:pt>
                <c:pt idx="10">
                  <c:v>T2M TR</c:v>
                </c:pt>
                <c:pt idx="11">
                  <c:v>T2M S20</c:v>
                </c:pt>
                <c:pt idx="12">
                  <c:v>Prec N20</c:v>
                </c:pt>
                <c:pt idx="13">
                  <c:v>Prec TR</c:v>
                </c:pt>
                <c:pt idx="14">
                  <c:v>Prec S20</c:v>
                </c:pt>
              </c:strCache>
            </c:strRef>
          </c:cat>
          <c:val>
            <c:numRef>
              <c:f>Лист1!$C$2:$C$16</c:f>
              <c:numCache>
                <c:formatCode>General</c:formatCode>
                <c:ptCount val="15"/>
                <c:pt idx="0">
                  <c:v>0.7330000000000001</c:v>
                </c:pt>
                <c:pt idx="1">
                  <c:v>0.72300000000000009</c:v>
                </c:pt>
                <c:pt idx="2">
                  <c:v>0.7330000000000001</c:v>
                </c:pt>
                <c:pt idx="3">
                  <c:v>0.72600000000000009</c:v>
                </c:pt>
                <c:pt idx="4">
                  <c:v>0.78100000000000003</c:v>
                </c:pt>
                <c:pt idx="5">
                  <c:v>0.72200000000000009</c:v>
                </c:pt>
                <c:pt idx="6">
                  <c:v>0.72400000000000009</c:v>
                </c:pt>
                <c:pt idx="7">
                  <c:v>0.72300000000000009</c:v>
                </c:pt>
                <c:pt idx="8">
                  <c:v>0.71700000000000008</c:v>
                </c:pt>
                <c:pt idx="9">
                  <c:v>0.76600000000000013</c:v>
                </c:pt>
                <c:pt idx="10">
                  <c:v>0.77700000000000014</c:v>
                </c:pt>
                <c:pt idx="11">
                  <c:v>0.78</c:v>
                </c:pt>
                <c:pt idx="12">
                  <c:v>0.63200000000000012</c:v>
                </c:pt>
                <c:pt idx="13">
                  <c:v>0.66000000000000014</c:v>
                </c:pt>
                <c:pt idx="14">
                  <c:v>0.64600000000000013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4CC-4EE0-9930-31F81D4BA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61516544"/>
        <c:axId val="-261518720"/>
      </c:barChart>
      <c:catAx>
        <c:axId val="-261516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-2615187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261518720"/>
        <c:scaling>
          <c:orientation val="minMax"/>
          <c:max val="0.8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-261516544"/>
        <c:crosses val="autoZero"/>
        <c:crossBetween val="between"/>
      </c:valAx>
      <c:spPr>
        <a:solidFill>
          <a:srgbClr val="FFFFFF"/>
        </a:solidFill>
        <a:ln w="12700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1420837225855247"/>
          <c:y val="4.3681311579436241E-4"/>
          <c:w val="0.18579162774144758"/>
          <c:h val="0.14232079038379214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655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9701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1143000"/>
            <a:ext cx="4113213" cy="3084513"/>
          </a:xfrm>
          <a:prstGeom prst="rect">
            <a:avLst/>
          </a:prstGeom>
          <a:noFill/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/>
          </a:p>
        </p:txBody>
      </p:sp>
      <p:sp>
        <p:nvSpPr>
          <p:cNvPr id="29703" name="Text Box 6"/>
          <p:cNvSpPr txBox="1"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C9F1D863-4F16-47B8-8C7C-0B345E2C91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1153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fld id="{1EDEE71B-61D9-430D-81B0-E74BB3193DF6}" type="slidenum">
              <a:rPr lang="ru-RU" altLang="ru-RU">
                <a:solidFill>
                  <a:srgbClr val="000000"/>
                </a:solidFill>
              </a:rPr>
              <a:pPr eaLnBrk="1" hangingPunct="1"/>
              <a:t>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072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789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fld id="{04E661DD-D4C9-406E-8DBA-6FDECC640C6A}" type="slidenum">
              <a:rPr lang="ru-RU" altLang="ru-RU">
                <a:solidFill>
                  <a:srgbClr val="000000"/>
                </a:solidFill>
              </a:rPr>
              <a:pPr eaLnBrk="1" hangingPunct="1"/>
              <a:t>2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48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4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fld id="{6949F126-13A5-4915-9B41-07A7733BA15C}" type="slidenum">
              <a:rPr lang="ru-RU" altLang="ru-RU">
                <a:solidFill>
                  <a:srgbClr val="000000"/>
                </a:solidFill>
              </a:rPr>
              <a:pPr eaLnBrk="1" hangingPunct="1"/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584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238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fld id="{9D9C6820-49B6-451E-8BDE-B0A60A3F9F3D}" type="slidenum">
              <a:rPr lang="ru-RU" altLang="ru-RU">
                <a:solidFill>
                  <a:srgbClr val="000000"/>
                </a:solidFill>
              </a:rPr>
              <a:pPr eaLnBrk="1" hangingPunct="1"/>
              <a:t>4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68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449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="" xmlns:a16="http://schemas.microsoft.com/office/drawing/2014/main" id="{759C3CBA-E100-1373-EFA4-F76D2F86DC1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7BD8FE5-3D95-4FAD-80E6-AE57EC5E838C}" type="slidenum"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3" name="Rectangle 1">
            <a:extLst>
              <a:ext uri="{FF2B5EF4-FFF2-40B4-BE49-F238E27FC236}">
                <a16:creationId xmlns="" xmlns:a16="http://schemas.microsoft.com/office/drawing/2014/main" id="{4BA4627B-A33B-E9E5-5CD5-B9BD6607EE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4" name="Rectangle 2">
            <a:extLst>
              <a:ext uri="{FF2B5EF4-FFF2-40B4-BE49-F238E27FC236}">
                <a16:creationId xmlns="" xmlns:a16="http://schemas.microsoft.com/office/drawing/2014/main" id="{A3DB9676-F4F9-C9AA-AAC6-145B162649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974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5F502B-ADEF-4E35-8F0D-D39D43BC16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392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3DE2FE-BB46-40DF-9F69-CFC60BA98D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8365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CE8D07-E058-4431-8FAB-B6ACA6DA54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6283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2BA42F-90E0-4FF0-9DD5-5EA38025E3A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3254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0AE1DC-2984-4B6D-B59D-5536A6D0168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6382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0B1B7-5BC5-41C5-A767-ECE799A47E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1992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24B1F7-01A0-445D-9DDF-644BEC50157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7582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9CEFFC-AAD3-4439-BAD0-3C39531268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761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E6CE75-76D5-484B-B0C0-9CF1EAB4242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847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74CE12-C320-45C8-ACE8-1B1A9EDEE7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8609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7B66BC-100C-4458-888A-C22955033C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6414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8013" cy="452437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4CE4F1-3B8A-4C22-A5D9-7B1D7986DD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8925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38C8E-796B-405A-80AE-59218A7276D1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E7A7-7909-491C-A33C-D57AE81B8C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1331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48F00-9DB9-47FF-9DA3-432CBBFD6450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0FC2A-AA43-4380-B55F-98A31E85A1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9234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EBC74-408B-4FE8-95DF-355455CEFE67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435D3-30E8-4484-96D1-2FDEEEA499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7286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D0A30-285A-41C8-AC90-7D83ABBFFCEB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3648C-46F4-4025-AA70-528C749BAA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0512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9BF1A-F190-437A-9E93-9BCAC694069D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364FE-C140-44B3-879F-60F3482770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59782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6247F-B315-466C-BD5C-DDF8956ED5E8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C4224-070A-4950-9FFA-6B4D3E193AA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52990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A1905-756B-41C6-9666-28B2531EB70F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AD392-296A-4117-A162-974D1846F3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15729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B6DCF-4E29-4016-91C7-CD42962B7F8D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CD131-0BD7-475F-B8D2-7D313A217E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6511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EBB72-C404-4D1E-90F6-6821254FDEAE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F78C2-7FF5-4B15-8D81-25496CC077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33668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4D90D-6F6B-4F5A-97A2-5A64EEC65A0D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22510-ECAB-4874-9DA1-EAA46EE0E5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39386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7428E-6EE3-4DBB-AB2A-430972E7C914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F7551-F150-4C3A-A57F-53972A04FC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4384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122C7-26B0-4861-9487-B393D33A1F72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AA43E-5402-4E73-8AEF-278FEC2E2B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3226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щелкните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Четвёртый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  <a:p>
            <a:pPr lvl="4"/>
            <a:r>
              <a:rPr lang="en-GB" altLang="ru-RU"/>
              <a:t>Восьмой уровень структуры</a:t>
            </a:r>
          </a:p>
          <a:p>
            <a:pPr lvl="4"/>
            <a:r>
              <a:rPr lang="en-GB" altLang="ru-RU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0" smtClean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0">
                <a:solidFill>
                  <a:srgbClr val="000000"/>
                </a:solidFill>
              </a:defRPr>
            </a:lvl1pPr>
          </a:lstStyle>
          <a:p>
            <a:fld id="{1A1B1D32-5B74-4ACE-8299-F76DDC3936B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8A81FF-E0BB-456E-8CAB-6A52968BC0B0}" type="datetimeFigureOut">
              <a:rPr lang="ru-RU"/>
              <a:pPr>
                <a:defRPr/>
              </a:pPr>
              <a:t>22.11.2023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9F8966-7177-4DAE-9394-49C88CEDDF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6478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49213" y="188913"/>
            <a:ext cx="9036050" cy="280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4400" dirty="0">
                <a:solidFill>
                  <a:srgbClr val="990033"/>
                </a:solidFill>
              </a:rPr>
              <a:t>	</a:t>
            </a:r>
            <a:r>
              <a:rPr lang="ru-RU" altLang="ru-RU" sz="3600" dirty="0">
                <a:solidFill>
                  <a:srgbClr val="990033"/>
                </a:solidFill>
              </a:rPr>
              <a:t>Технология детализированных по времени ансамблевых долгосрочных прогнозов с еженедельной дискретностью выпуска на основе модели ПЛАВ072L96</a:t>
            </a: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755649" y="4163561"/>
            <a:ext cx="7704138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ts val="700"/>
              </a:spcBef>
              <a:buClrTx/>
            </a:pPr>
            <a:r>
              <a:rPr lang="ru-RU" altLang="ru-RU" sz="2000" b="0" dirty="0" err="1">
                <a:solidFill>
                  <a:srgbClr val="002060"/>
                </a:solidFill>
              </a:rPr>
              <a:t>М.А.Толстых</a:t>
            </a:r>
            <a:r>
              <a:rPr lang="ru-RU" altLang="ru-RU" sz="2000" b="0" dirty="0">
                <a:solidFill>
                  <a:srgbClr val="002060"/>
                </a:solidFill>
              </a:rPr>
              <a:t>, </a:t>
            </a:r>
            <a:r>
              <a:rPr lang="ru-RU" altLang="ru-RU" sz="2000" b="0" dirty="0" err="1">
                <a:solidFill>
                  <a:srgbClr val="002060"/>
                </a:solidFill>
              </a:rPr>
              <a:t>Р.Ю.Фадеев</a:t>
            </a:r>
            <a:r>
              <a:rPr lang="ru-RU" altLang="ru-RU" sz="2000" b="0" dirty="0">
                <a:solidFill>
                  <a:srgbClr val="002060"/>
                </a:solidFill>
              </a:rPr>
              <a:t>, </a:t>
            </a:r>
            <a:r>
              <a:rPr lang="ru-RU" altLang="ru-RU" sz="2000" b="0" dirty="0" err="1">
                <a:solidFill>
                  <a:srgbClr val="002060"/>
                </a:solidFill>
              </a:rPr>
              <a:t>В.В.Шашкин</a:t>
            </a:r>
            <a:r>
              <a:rPr lang="ru-RU" altLang="ru-RU" sz="2000" b="0" dirty="0">
                <a:solidFill>
                  <a:srgbClr val="002060"/>
                </a:solidFill>
              </a:rPr>
              <a:t>, </a:t>
            </a:r>
            <a:r>
              <a:rPr lang="ru-RU" altLang="ru-RU" sz="2000" b="0" dirty="0" err="1">
                <a:solidFill>
                  <a:srgbClr val="002060"/>
                </a:solidFill>
              </a:rPr>
              <a:t>С.В.Травова</a:t>
            </a:r>
            <a:r>
              <a:rPr lang="ru-RU" altLang="ru-RU" sz="2000" b="0" dirty="0">
                <a:solidFill>
                  <a:srgbClr val="002060"/>
                </a:solidFill>
              </a:rPr>
              <a:t>, </a:t>
            </a:r>
            <a:r>
              <a:rPr lang="ru-RU" altLang="ru-RU" sz="2000" b="0" dirty="0" err="1">
                <a:solidFill>
                  <a:srgbClr val="002060"/>
                </a:solidFill>
              </a:rPr>
              <a:t>Р.Б.Зарипов</a:t>
            </a:r>
            <a:r>
              <a:rPr lang="ru-RU" altLang="ru-RU" sz="2000" b="0" dirty="0">
                <a:solidFill>
                  <a:srgbClr val="002060"/>
                </a:solidFill>
              </a:rPr>
              <a:t>, </a:t>
            </a:r>
            <a:r>
              <a:rPr lang="ru-RU" altLang="ru-RU" sz="2000" b="0" dirty="0" err="1">
                <a:solidFill>
                  <a:srgbClr val="002060"/>
                </a:solidFill>
              </a:rPr>
              <a:t>В.Г.Мизяк</a:t>
            </a:r>
            <a:r>
              <a:rPr lang="ru-RU" altLang="ru-RU" sz="2000" b="0" dirty="0">
                <a:solidFill>
                  <a:srgbClr val="002060"/>
                </a:solidFill>
              </a:rPr>
              <a:t>, </a:t>
            </a:r>
            <a:r>
              <a:rPr lang="ru-RU" altLang="ru-RU" sz="2000" b="0" dirty="0" err="1">
                <a:solidFill>
                  <a:srgbClr val="002060"/>
                </a:solidFill>
              </a:rPr>
              <a:t>В.С.Рогутов</a:t>
            </a:r>
            <a:r>
              <a:rPr lang="ru-RU" altLang="ru-RU" sz="2000" b="0" dirty="0">
                <a:solidFill>
                  <a:srgbClr val="002060"/>
                </a:solidFill>
              </a:rPr>
              <a:t>, </a:t>
            </a:r>
            <a:r>
              <a:rPr lang="ru-RU" altLang="ru-RU" sz="2000" b="0" dirty="0" err="1">
                <a:solidFill>
                  <a:srgbClr val="002060"/>
                </a:solidFill>
              </a:rPr>
              <a:t>В.А.Тищенко</a:t>
            </a:r>
            <a:r>
              <a:rPr lang="ru-RU" altLang="ru-RU" sz="2000" b="0" dirty="0">
                <a:solidFill>
                  <a:srgbClr val="002060"/>
                </a:solidFill>
              </a:rPr>
              <a:t>, </a:t>
            </a:r>
            <a:r>
              <a:rPr lang="ru-RU" altLang="ru-RU" sz="2000" b="0" dirty="0" err="1">
                <a:solidFill>
                  <a:srgbClr val="002060"/>
                </a:solidFill>
              </a:rPr>
              <a:t>Е.Н.Круглова</a:t>
            </a:r>
            <a:endParaRPr lang="ru-RU" altLang="ru-RU" sz="2000" b="0" dirty="0">
              <a:solidFill>
                <a:srgbClr val="002060"/>
              </a:solidFill>
            </a:endParaRPr>
          </a:p>
          <a:p>
            <a:pPr algn="ctr" eaLnBrk="1" hangingPunct="1">
              <a:lnSpc>
                <a:spcPct val="80000"/>
              </a:lnSpc>
              <a:spcBef>
                <a:spcPts val="700"/>
              </a:spcBef>
              <a:buClrTx/>
            </a:pPr>
            <a:r>
              <a:rPr lang="ru-RU" altLang="ru-RU" sz="1600" dirty="0">
                <a:solidFill>
                  <a:srgbClr val="002060"/>
                </a:solidFill>
                <a:latin typeface="Calibri" panose="020F0502020204030204" pitchFamily="34" charset="0"/>
              </a:rPr>
              <a:t>Гидрометцентр России</a:t>
            </a:r>
            <a:r>
              <a:rPr lang="en-US" altLang="ru-RU" sz="1600" dirty="0">
                <a:solidFill>
                  <a:srgbClr val="002060"/>
                </a:solidFill>
                <a:latin typeface="Calibri" panose="020F0502020204030204" pitchFamily="34" charset="0"/>
              </a:rPr>
              <a:t>,</a:t>
            </a:r>
          </a:p>
          <a:p>
            <a:pPr algn="ctr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</a:pPr>
            <a:r>
              <a:rPr lang="ru-RU" altLang="ru-RU" sz="1600" dirty="0">
                <a:solidFill>
                  <a:srgbClr val="002060"/>
                </a:solidFill>
                <a:latin typeface="Calibri" panose="020F0502020204030204" pitchFamily="34" charset="0"/>
              </a:rPr>
              <a:t>Институт вычислительной математики им. </a:t>
            </a:r>
            <a:r>
              <a:rPr lang="ru-RU" altLang="ru-RU" sz="1600" dirty="0" err="1">
                <a:solidFill>
                  <a:srgbClr val="002060"/>
                </a:solidFill>
                <a:latin typeface="Calibri" panose="020F0502020204030204" pitchFamily="34" charset="0"/>
              </a:rPr>
              <a:t>Г.И.Марчука</a:t>
            </a:r>
            <a:r>
              <a:rPr lang="ru-RU" altLang="ru-RU" sz="16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РАН</a:t>
            </a:r>
            <a:endParaRPr lang="ru-RU" altLang="ru-RU" sz="16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2997200"/>
            <a:ext cx="1152525" cy="119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150" y="2850356"/>
            <a:ext cx="1212850" cy="115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0"/>
            <a:ext cx="5516562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0" y="307975"/>
            <a:ext cx="9144000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200">
                <a:solidFill>
                  <a:srgbClr val="800000"/>
                </a:solidFill>
                <a:latin typeface="Calibri" panose="020F0502020204030204" pitchFamily="34" charset="0"/>
              </a:rPr>
              <a:t>Многомасштабная глобальная модель атмосферы ПЛАВ</a:t>
            </a:r>
            <a:br>
              <a:rPr lang="ru-RU" altLang="ru-RU" sz="3200">
                <a:solidFill>
                  <a:srgbClr val="800000"/>
                </a:solidFill>
                <a:latin typeface="Calibri" panose="020F0502020204030204" pitchFamily="34" charset="0"/>
              </a:rPr>
            </a:br>
            <a:r>
              <a:rPr lang="ru-RU" altLang="ru-RU" sz="2000" b="0">
                <a:solidFill>
                  <a:srgbClr val="002060"/>
                </a:solidFill>
                <a:latin typeface="Calibri" panose="020F0502020204030204" pitchFamily="34" charset="0"/>
              </a:rPr>
              <a:t>Одна из 10 оригинальных глобальных моделей прогноза погоды в мире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41275" y="1196975"/>
            <a:ext cx="9102725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ts val="500"/>
              </a:spcBef>
              <a:buClrTx/>
              <a:buFontTx/>
              <a:buNone/>
            </a:pPr>
            <a:r>
              <a:rPr lang="ru-RU" altLang="ru-RU" sz="2400" dirty="0">
                <a:solidFill>
                  <a:srgbClr val="002060"/>
                </a:solidFill>
                <a:latin typeface="Calibri" panose="020F0502020204030204" pitchFamily="34" charset="0"/>
              </a:rPr>
              <a:t>Совместная разработка ИВМ им. </a:t>
            </a:r>
            <a:r>
              <a:rPr lang="ru-RU" altLang="ru-RU" sz="2400" dirty="0" err="1">
                <a:solidFill>
                  <a:srgbClr val="002060"/>
                </a:solidFill>
                <a:latin typeface="Calibri" panose="020F0502020204030204" pitchFamily="34" charset="0"/>
              </a:rPr>
              <a:t>Г.И.Марчука</a:t>
            </a:r>
            <a:r>
              <a:rPr lang="ru-RU" altLang="ru-RU" sz="2400" dirty="0">
                <a:solidFill>
                  <a:srgbClr val="002060"/>
                </a:solidFill>
                <a:latin typeface="Calibri" panose="020F0502020204030204" pitchFamily="34" charset="0"/>
              </a:rPr>
              <a:t> РАН</a:t>
            </a:r>
            <a:r>
              <a:rPr lang="en-US" altLang="ru-RU" sz="24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2400" dirty="0">
                <a:solidFill>
                  <a:srgbClr val="002060"/>
                </a:solidFill>
                <a:latin typeface="Calibri" panose="020F0502020204030204" pitchFamily="34" charset="0"/>
              </a:rPr>
              <a:t>и Гидрометцентра </a:t>
            </a:r>
          </a:p>
          <a:p>
            <a:pPr algn="ctr" eaLnBrk="1" hangingPunct="1">
              <a:spcBef>
                <a:spcPts val="500"/>
              </a:spcBef>
              <a:buClrTx/>
              <a:buFontTx/>
              <a:buNone/>
            </a:pPr>
            <a:r>
              <a:rPr lang="ru-RU" altLang="ru-RU" sz="2400" dirty="0">
                <a:solidFill>
                  <a:srgbClr val="002060"/>
                </a:solidFill>
                <a:latin typeface="Calibri" panose="020F0502020204030204" pitchFamily="34" charset="0"/>
              </a:rPr>
              <a:t>Коллектив – 10 человек,  </a:t>
            </a:r>
            <a:r>
              <a:rPr lang="en-US" altLang="ru-RU" sz="2400" dirty="0">
                <a:solidFill>
                  <a:srgbClr val="002060"/>
                </a:solidFill>
                <a:latin typeface="Calibri" panose="020F0502020204030204" pitchFamily="34" charset="0"/>
              </a:rPr>
              <a:t>11</a:t>
            </a:r>
            <a:r>
              <a:rPr lang="ru-RU" altLang="ru-RU" sz="2400" dirty="0">
                <a:solidFill>
                  <a:srgbClr val="002060"/>
                </a:solidFill>
                <a:latin typeface="Calibri" panose="020F0502020204030204" pitchFamily="34" charset="0"/>
              </a:rPr>
              <a:t> статей в журналах </a:t>
            </a:r>
            <a:r>
              <a:rPr lang="en-US" altLang="ru-RU" sz="2400" dirty="0">
                <a:solidFill>
                  <a:srgbClr val="002060"/>
                </a:solidFill>
                <a:latin typeface="Calibri" panose="020F0502020204030204" pitchFamily="34" charset="0"/>
              </a:rPr>
              <a:t>Q1 </a:t>
            </a:r>
            <a:r>
              <a:rPr lang="ru-RU" altLang="ru-RU" sz="2400" dirty="0">
                <a:solidFill>
                  <a:srgbClr val="002060"/>
                </a:solidFill>
                <a:latin typeface="Calibri" panose="020F0502020204030204" pitchFamily="34" charset="0"/>
              </a:rPr>
              <a:t>(2016-202</a:t>
            </a:r>
            <a:r>
              <a:rPr lang="en-US" altLang="ru-RU" sz="2400" dirty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r>
              <a:rPr lang="ru-RU" altLang="ru-RU" sz="2400" dirty="0">
                <a:solidFill>
                  <a:srgbClr val="002060"/>
                </a:solidFill>
                <a:latin typeface="Calibri" panose="020F0502020204030204" pitchFamily="34" charset="0"/>
              </a:rPr>
              <a:t>)</a:t>
            </a:r>
          </a:p>
          <a:p>
            <a:pPr algn="ctr" eaLnBrk="1" hangingPunct="1">
              <a:spcBef>
                <a:spcPts val="350"/>
              </a:spcBef>
              <a:buClrTx/>
              <a:buFontTx/>
              <a:buNone/>
            </a:pPr>
            <a:r>
              <a:rPr lang="ru-RU" altLang="ru-RU" sz="2000" dirty="0">
                <a:solidFill>
                  <a:srgbClr val="002060"/>
                </a:solidFill>
              </a:rPr>
              <a:t>Г</a:t>
            </a:r>
            <a:r>
              <a:rPr lang="ru-RU" altLang="ru-RU" sz="2000" dirty="0">
                <a:solidFill>
                  <a:srgbClr val="002060"/>
                </a:solidFill>
                <a:latin typeface="Calibri" panose="020F0502020204030204" pitchFamily="34" charset="0"/>
              </a:rPr>
              <a:t>рант РНФ 21-17-00254;  </a:t>
            </a:r>
            <a:r>
              <a:rPr lang="ru-RU" altLang="ru-RU" sz="1600" dirty="0">
                <a:solidFill>
                  <a:srgbClr val="002060"/>
                </a:solidFill>
                <a:latin typeface="Calibri" panose="020F0502020204030204" pitchFamily="34" charset="0"/>
              </a:rPr>
              <a:t>участие 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</a:rPr>
              <a:t>21-71-30023, 14-37-00053, 14-27-00126</a:t>
            </a:r>
          </a:p>
        </p:txBody>
      </p:sp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13125"/>
            <a:ext cx="4432300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5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92625"/>
            <a:ext cx="4432300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6151" name="Group 6"/>
          <p:cNvGrpSpPr>
            <a:grpSpLocks/>
          </p:cNvGrpSpPr>
          <p:nvPr/>
        </p:nvGrpSpPr>
        <p:grpSpPr bwMode="auto">
          <a:xfrm>
            <a:off x="323850" y="5570538"/>
            <a:ext cx="4391025" cy="957262"/>
            <a:chOff x="204" y="3509"/>
            <a:chExt cx="2766" cy="603"/>
          </a:xfrm>
        </p:grpSpPr>
        <p:sp>
          <p:nvSpPr>
            <p:cNvPr id="6163" name="AutoShape 7"/>
            <p:cNvSpPr>
              <a:spLocks noChangeArrowheads="1"/>
            </p:cNvSpPr>
            <p:nvPr/>
          </p:nvSpPr>
          <p:spPr bwMode="auto">
            <a:xfrm>
              <a:off x="204" y="3509"/>
              <a:ext cx="2766" cy="603"/>
            </a:xfrm>
            <a:prstGeom prst="roundRect">
              <a:avLst>
                <a:gd name="adj" fmla="val 16667"/>
              </a:avLst>
            </a:prstGeom>
            <a:solidFill>
              <a:srgbClr val="265A9A"/>
            </a:solidFill>
            <a:ln w="25560" cap="sq">
              <a:solidFill>
                <a:srgbClr val="265A9A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6164" name="Text Box 8"/>
            <p:cNvSpPr txBox="1">
              <a:spLocks noChangeArrowheads="1"/>
            </p:cNvSpPr>
            <p:nvPr/>
          </p:nvSpPr>
          <p:spPr bwMode="auto">
            <a:xfrm>
              <a:off x="225" y="3538"/>
              <a:ext cx="2724" cy="545"/>
            </a:xfrm>
            <a:prstGeom prst="rect">
              <a:avLst/>
            </a:prstGeom>
            <a:noFill/>
            <a:ln w="9360" cap="sq">
              <a:solidFill>
                <a:srgbClr val="265A9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/>
            </a:p>
          </p:txBody>
        </p:sp>
      </p:grpSp>
      <p:grpSp>
        <p:nvGrpSpPr>
          <p:cNvPr id="6152" name="Group 9"/>
          <p:cNvGrpSpPr>
            <a:grpSpLocks/>
          </p:cNvGrpSpPr>
          <p:nvPr/>
        </p:nvGrpSpPr>
        <p:grpSpPr bwMode="auto">
          <a:xfrm>
            <a:off x="4926013" y="3429000"/>
            <a:ext cx="3824287" cy="957263"/>
            <a:chOff x="3103" y="2160"/>
            <a:chExt cx="2409" cy="603"/>
          </a:xfrm>
        </p:grpSpPr>
        <p:sp>
          <p:nvSpPr>
            <p:cNvPr id="6161" name="AutoShape 10"/>
            <p:cNvSpPr>
              <a:spLocks noChangeArrowheads="1"/>
            </p:cNvSpPr>
            <p:nvPr/>
          </p:nvSpPr>
          <p:spPr bwMode="auto">
            <a:xfrm>
              <a:off x="3103" y="2160"/>
              <a:ext cx="2409" cy="60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560" cap="sq">
              <a:solidFill>
                <a:srgbClr val="1B417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6162" name="Text Box 11"/>
            <p:cNvSpPr txBox="1">
              <a:spLocks noChangeArrowheads="1"/>
            </p:cNvSpPr>
            <p:nvPr/>
          </p:nvSpPr>
          <p:spPr bwMode="auto">
            <a:xfrm>
              <a:off x="3133" y="2189"/>
              <a:ext cx="2349" cy="5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4800" tIns="64800" rIns="64800" bIns="64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ts val="738"/>
                </a:spcAft>
                <a:buClrTx/>
                <a:buFontTx/>
                <a:buNone/>
              </a:pPr>
              <a:r>
                <a:rPr lang="ru-RU" altLang="ru-RU" sz="1700" b="0">
                  <a:solidFill>
                    <a:srgbClr val="990033"/>
                  </a:solidFill>
                  <a:latin typeface="Calibri" panose="020F0502020204030204" pitchFamily="34" charset="0"/>
                </a:rPr>
                <a:t>Международное сотрудничество: ECMWF, Meteo-France, Nansen Centre, консорц</a:t>
              </a:r>
              <a:r>
                <a:rPr lang="ru-RU" altLang="ru-RU" sz="1400" b="0">
                  <a:solidFill>
                    <a:srgbClr val="990033"/>
                  </a:solidFill>
                </a:rPr>
                <a:t>иум</a:t>
              </a:r>
              <a:r>
                <a:rPr lang="ru-RU" altLang="ru-RU" sz="1700" b="0">
                  <a:solidFill>
                    <a:srgbClr val="990033"/>
                  </a:solidFill>
                  <a:latin typeface="Calibri" panose="020F0502020204030204" pitchFamily="34" charset="0"/>
                </a:rPr>
                <a:t> ALARO</a:t>
              </a:r>
            </a:p>
          </p:txBody>
        </p:sp>
      </p:grpSp>
      <p:grpSp>
        <p:nvGrpSpPr>
          <p:cNvPr id="6153" name="Group 12"/>
          <p:cNvGrpSpPr>
            <a:grpSpLocks/>
          </p:cNvGrpSpPr>
          <p:nvPr/>
        </p:nvGrpSpPr>
        <p:grpSpPr bwMode="auto">
          <a:xfrm>
            <a:off x="4918075" y="4508500"/>
            <a:ext cx="3822700" cy="958850"/>
            <a:chOff x="3098" y="2840"/>
            <a:chExt cx="2408" cy="604"/>
          </a:xfrm>
        </p:grpSpPr>
        <p:sp>
          <p:nvSpPr>
            <p:cNvPr id="6159" name="AutoShape 13"/>
            <p:cNvSpPr>
              <a:spLocks noChangeArrowheads="1"/>
            </p:cNvSpPr>
            <p:nvPr/>
          </p:nvSpPr>
          <p:spPr bwMode="auto">
            <a:xfrm>
              <a:off x="3098" y="2840"/>
              <a:ext cx="2408" cy="60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560" cap="sq">
              <a:solidFill>
                <a:srgbClr val="1B417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6160" name="Text Box 14"/>
            <p:cNvSpPr txBox="1">
              <a:spLocks noChangeArrowheads="1"/>
            </p:cNvSpPr>
            <p:nvPr/>
          </p:nvSpPr>
          <p:spPr bwMode="auto">
            <a:xfrm>
              <a:off x="3127" y="2870"/>
              <a:ext cx="2350" cy="5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4800" tIns="64800" rIns="64800" bIns="64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ts val="738"/>
                </a:spcAft>
                <a:buClrTx/>
                <a:buFontTx/>
                <a:buNone/>
              </a:pPr>
              <a:r>
                <a:rPr lang="ru-RU" altLang="ru-RU" sz="1700" b="0">
                  <a:solidFill>
                    <a:srgbClr val="1F497D"/>
                  </a:solidFill>
                  <a:latin typeface="Calibri" panose="020F0502020204030204" pitchFamily="34" charset="0"/>
                </a:rPr>
                <a:t>Внутрироссийское сотрудничество: НИВЦ МГУ, ЦАО, ТГУ </a:t>
              </a:r>
            </a:p>
          </p:txBody>
        </p:sp>
      </p:grpSp>
      <p:grpSp>
        <p:nvGrpSpPr>
          <p:cNvPr id="6154" name="Group 15"/>
          <p:cNvGrpSpPr>
            <a:grpSpLocks/>
          </p:cNvGrpSpPr>
          <p:nvPr/>
        </p:nvGrpSpPr>
        <p:grpSpPr bwMode="auto">
          <a:xfrm>
            <a:off x="4932363" y="5589588"/>
            <a:ext cx="3822700" cy="957262"/>
            <a:chOff x="3107" y="3521"/>
            <a:chExt cx="2408" cy="603"/>
          </a:xfrm>
        </p:grpSpPr>
        <p:sp>
          <p:nvSpPr>
            <p:cNvPr id="6157" name="AutoShape 16"/>
            <p:cNvSpPr>
              <a:spLocks noChangeArrowheads="1"/>
            </p:cNvSpPr>
            <p:nvPr/>
          </p:nvSpPr>
          <p:spPr bwMode="auto">
            <a:xfrm>
              <a:off x="3107" y="3521"/>
              <a:ext cx="2408" cy="60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560" cap="sq">
              <a:solidFill>
                <a:srgbClr val="1B417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6158" name="Text Box 17"/>
            <p:cNvSpPr txBox="1">
              <a:spLocks noChangeArrowheads="1"/>
            </p:cNvSpPr>
            <p:nvPr/>
          </p:nvSpPr>
          <p:spPr bwMode="auto">
            <a:xfrm>
              <a:off x="3136" y="3550"/>
              <a:ext cx="2350" cy="5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4800" tIns="64800" rIns="64800" bIns="64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b="1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ts val="738"/>
                </a:spcAft>
                <a:buClrTx/>
                <a:buFontTx/>
                <a:buNone/>
              </a:pPr>
              <a:r>
                <a:rPr lang="ru-RU" altLang="ru-RU" sz="1700" b="0">
                  <a:solidFill>
                    <a:srgbClr val="1F497D"/>
                  </a:solidFill>
                  <a:latin typeface="Calibri" panose="020F0502020204030204" pitchFamily="34" charset="0"/>
                </a:rPr>
                <a:t>Участие в международных проектах  ВМО</a:t>
              </a:r>
              <a:r>
                <a:rPr lang="en-US" altLang="ru-RU" sz="1700" b="0">
                  <a:solidFill>
                    <a:srgbClr val="1F497D"/>
                  </a:solidFill>
                  <a:latin typeface="Calibri" panose="020F0502020204030204" pitchFamily="34" charset="0"/>
                </a:rPr>
                <a:t>: S2S, YOPPSiteMIP</a:t>
              </a:r>
            </a:p>
          </p:txBody>
        </p:sp>
      </p:grpSp>
      <p:pic>
        <p:nvPicPr>
          <p:cNvPr id="6155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9500"/>
            <a:ext cx="107315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56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5" y="2339975"/>
            <a:ext cx="1081088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0" y="0"/>
            <a:ext cx="6715125" cy="119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200">
                <a:solidFill>
                  <a:srgbClr val="660033"/>
                </a:solidFill>
                <a:latin typeface="Calibri" panose="020F0502020204030204" pitchFamily="34" charset="0"/>
              </a:rPr>
              <a:t>Глобальная полулагранжева модель атмосферы ПЛАВ 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42875"/>
            <a:ext cx="1849438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1844675"/>
            <a:ext cx="8604250" cy="501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b="1"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b="1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b="1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b="1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b="1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b="1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b="1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b="1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b="1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Clr>
                <a:srgbClr val="000066"/>
              </a:buClr>
              <a:buFont typeface="Arial" charset="0"/>
              <a:buChar char="•"/>
              <a:defRPr/>
            </a:pP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Конечно-разностный </a:t>
            </a:r>
            <a:r>
              <a:rPr lang="ru-RU" altLang="ru-RU" sz="2400" dirty="0" err="1">
                <a:solidFill>
                  <a:srgbClr val="000066"/>
                </a:solidFill>
                <a:latin typeface="Calibri" pitchFamily="32" charset="0"/>
                <a:ea typeface="+mn-ea"/>
              </a:rPr>
              <a:t>полунеявный</a:t>
            </a: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 </a:t>
            </a:r>
            <a:r>
              <a:rPr lang="ru-RU" altLang="ru-RU" sz="2400" dirty="0" err="1">
                <a:solidFill>
                  <a:srgbClr val="000066"/>
                </a:solidFill>
                <a:latin typeface="Calibri" pitchFamily="32" charset="0"/>
                <a:ea typeface="+mn-ea"/>
              </a:rPr>
              <a:t>полулагранжев</a:t>
            </a: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 блок решения уравнений динамики атмосферы собственной разработки</a:t>
            </a:r>
            <a:r>
              <a:rPr lang="en-US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,</a:t>
            </a: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 несмещенная сетка (Z </a:t>
            </a:r>
            <a:r>
              <a:rPr lang="ru-RU" altLang="ru-RU" sz="2400" dirty="0" err="1">
                <a:solidFill>
                  <a:srgbClr val="000066"/>
                </a:solidFill>
                <a:latin typeface="Calibri" pitchFamily="32" charset="0"/>
                <a:ea typeface="+mn-ea"/>
              </a:rPr>
              <a:t>grid</a:t>
            </a: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), конечные разности 4го порядка (</a:t>
            </a:r>
            <a:r>
              <a:rPr lang="ru-RU" altLang="ru-RU" sz="2400" dirty="0" err="1">
                <a:solidFill>
                  <a:srgbClr val="000066"/>
                </a:solidFill>
                <a:latin typeface="Calibri" pitchFamily="32" charset="0"/>
                <a:ea typeface="+mn-ea"/>
              </a:rPr>
              <a:t>Tolstykh</a:t>
            </a: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  </a:t>
            </a:r>
            <a:r>
              <a:rPr lang="en-US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et al , </a:t>
            </a:r>
            <a:r>
              <a:rPr lang="en-US" altLang="ru-RU" sz="2400" dirty="0" err="1">
                <a:solidFill>
                  <a:srgbClr val="000066"/>
                </a:solidFill>
                <a:latin typeface="Calibri" pitchFamily="32" charset="0"/>
                <a:ea typeface="+mn-ea"/>
              </a:rPr>
              <a:t>Geosci</a:t>
            </a:r>
            <a:r>
              <a:rPr lang="en-US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. Mod </a:t>
            </a:r>
            <a:r>
              <a:rPr lang="en-US" altLang="ru-RU" sz="2400" dirty="0" err="1">
                <a:solidFill>
                  <a:srgbClr val="000066"/>
                </a:solidFill>
                <a:latin typeface="Calibri" pitchFamily="32" charset="0"/>
                <a:ea typeface="+mn-ea"/>
              </a:rPr>
              <a:t>Devel</a:t>
            </a:r>
            <a:r>
              <a:rPr lang="en-US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. 2017</a:t>
            </a: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).  </a:t>
            </a:r>
          </a:p>
          <a:p>
            <a:pPr>
              <a:spcBef>
                <a:spcPts val="600"/>
              </a:spcBef>
              <a:buClr>
                <a:srgbClr val="000066"/>
              </a:buClr>
              <a:buFont typeface="Arial" charset="0"/>
              <a:buChar char="•"/>
              <a:defRPr/>
            </a:pP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Набор </a:t>
            </a:r>
            <a:r>
              <a:rPr lang="ru-RU" altLang="ru-RU" sz="2400" dirty="0" err="1">
                <a:solidFill>
                  <a:srgbClr val="000066"/>
                </a:solidFill>
                <a:latin typeface="Calibri" pitchFamily="32" charset="0"/>
                <a:ea typeface="+mn-ea"/>
              </a:rPr>
              <a:t>параметризаций</a:t>
            </a: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 процессов </a:t>
            </a:r>
            <a:r>
              <a:rPr lang="ru-RU" altLang="ru-RU" sz="2400" dirty="0" err="1">
                <a:solidFill>
                  <a:srgbClr val="000066"/>
                </a:solidFill>
                <a:latin typeface="Calibri" pitchFamily="32" charset="0"/>
                <a:ea typeface="+mn-ea"/>
              </a:rPr>
              <a:t>подсеточного</a:t>
            </a: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 масштаба ALADIN/ALARO, </a:t>
            </a:r>
          </a:p>
          <a:p>
            <a:pPr>
              <a:spcBef>
                <a:spcPts val="600"/>
              </a:spcBef>
              <a:buClr>
                <a:srgbClr val="000066"/>
              </a:buClr>
              <a:buFont typeface="Arial" charset="0"/>
              <a:buChar char="•"/>
              <a:defRPr/>
            </a:pPr>
            <a:r>
              <a:rPr lang="ru-RU" altLang="ru-RU" sz="2400" dirty="0" err="1">
                <a:solidFill>
                  <a:srgbClr val="000066"/>
                </a:solidFill>
                <a:latin typeface="Calibri" pitchFamily="32" charset="0"/>
                <a:ea typeface="+mn-ea"/>
              </a:rPr>
              <a:t>Свободнораспространяемые</a:t>
            </a: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 блоки расчета коротко- и длинноволновой  радиации CLIRAD SW  + RRTMG LW, </a:t>
            </a:r>
          </a:p>
          <a:p>
            <a:pPr>
              <a:spcBef>
                <a:spcPts val="600"/>
              </a:spcBef>
              <a:buClr>
                <a:srgbClr val="000066"/>
              </a:buClr>
              <a:buFont typeface="Arial" charset="0"/>
              <a:buChar char="•"/>
              <a:defRPr/>
            </a:pP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Модель деятельного слоя суши ИВМ РАН –НИВЦ МГУ (пока в сезонной версии), </a:t>
            </a:r>
            <a:r>
              <a:rPr lang="ru-RU" altLang="ru-RU" sz="2400" dirty="0" err="1">
                <a:solidFill>
                  <a:srgbClr val="000066"/>
                </a:solidFill>
                <a:latin typeface="Calibri" pitchFamily="32" charset="0"/>
                <a:ea typeface="+mn-ea"/>
              </a:rPr>
              <a:t>подынверсионная</a:t>
            </a:r>
            <a:r>
              <a:rPr lang="ru-RU" altLang="ru-RU" sz="2400" dirty="0">
                <a:solidFill>
                  <a:srgbClr val="000066"/>
                </a:solidFill>
                <a:latin typeface="Calibri" pitchFamily="32" charset="0"/>
                <a:ea typeface="+mn-ea"/>
              </a:rPr>
              <a:t> облачность, представление морского льда.</a:t>
            </a:r>
          </a:p>
          <a:p>
            <a:pPr>
              <a:spcBef>
                <a:spcPts val="600"/>
              </a:spcBef>
              <a:buClr>
                <a:srgbClr val="000066"/>
              </a:buClr>
              <a:buFont typeface="Arial" charset="0"/>
              <a:buNone/>
              <a:defRPr/>
            </a:pPr>
            <a:endParaRPr lang="ru-RU" altLang="ru-RU" sz="2400" dirty="0">
              <a:solidFill>
                <a:srgbClr val="000066"/>
              </a:solidFill>
              <a:latin typeface="Calibri" pitchFamily="32" charset="0"/>
              <a:ea typeface="+mn-ea"/>
            </a:endParaRPr>
          </a:p>
          <a:p>
            <a:pPr>
              <a:spcBef>
                <a:spcPts val="600"/>
              </a:spcBef>
              <a:buClr>
                <a:srgbClr val="000066"/>
              </a:buClr>
              <a:buFont typeface="Arial" charset="0"/>
              <a:buNone/>
              <a:defRPr/>
            </a:pPr>
            <a:endParaRPr lang="ru-RU" altLang="ru-RU" sz="2400" dirty="0">
              <a:solidFill>
                <a:srgbClr val="000066"/>
              </a:solidFill>
              <a:latin typeface="Calibri" pitchFamily="32" charset="0"/>
              <a:ea typeface="+mn-ea"/>
            </a:endParaRPr>
          </a:p>
          <a:p>
            <a:pPr marL="342900">
              <a:spcBef>
                <a:spcPts val="600"/>
              </a:spcBef>
              <a:buClrTx/>
              <a:buFontTx/>
              <a:buNone/>
              <a:defRPr/>
            </a:pPr>
            <a:endParaRPr lang="ru-RU" altLang="ru-RU" sz="2400" b="0" dirty="0">
              <a:solidFill>
                <a:srgbClr val="000066"/>
              </a:solidFill>
              <a:latin typeface="Calibri" pitchFamily="32" charset="0"/>
              <a:ea typeface="+mn-ea"/>
            </a:endParaRPr>
          </a:p>
          <a:p>
            <a:pPr>
              <a:spcBef>
                <a:spcPts val="600"/>
              </a:spcBef>
              <a:buClr>
                <a:srgbClr val="000066"/>
              </a:buClr>
              <a:buFont typeface="Arial" charset="0"/>
              <a:buNone/>
              <a:defRPr/>
            </a:pPr>
            <a:endParaRPr lang="ru-RU" altLang="ru-RU" sz="2400" b="0" dirty="0">
              <a:solidFill>
                <a:srgbClr val="000066"/>
              </a:solidFill>
              <a:latin typeface="Calibri" pitchFamily="32" charset="0"/>
              <a:ea typeface="+mn-ea"/>
            </a:endParaRPr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500063" y="1176338"/>
            <a:ext cx="5715000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b="0">
                <a:solidFill>
                  <a:srgbClr val="660033"/>
                </a:solidFill>
                <a:latin typeface="Calibri" panose="020F0502020204030204" pitchFamily="34" charset="0"/>
              </a:rPr>
              <a:t>(ПолуЛагранжева, на основе уравнения</a:t>
            </a:r>
            <a:br>
              <a:rPr lang="ru-RU" altLang="ru-RU" b="0">
                <a:solidFill>
                  <a:srgbClr val="660033"/>
                </a:solidFill>
                <a:latin typeface="Calibri" panose="020F0502020204030204" pitchFamily="34" charset="0"/>
              </a:rPr>
            </a:br>
            <a:r>
              <a:rPr lang="ru-RU" altLang="ru-RU" b="0">
                <a:solidFill>
                  <a:srgbClr val="660033"/>
                </a:solidFill>
                <a:latin typeface="Calibri" panose="020F0502020204030204" pitchFamily="34" charset="0"/>
              </a:rPr>
              <a:t>Абсолютной Завихренности)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0" y="0"/>
            <a:ext cx="91090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ru-RU" altLang="ru-RU" sz="3200" b="0">
                <a:solidFill>
                  <a:srgbClr val="990033"/>
                </a:solidFill>
                <a:latin typeface="Calibri" panose="020F0502020204030204" pitchFamily="34" charset="0"/>
              </a:rPr>
              <a:t>Применение модели ПЛАВ в Гидрометцентре</a:t>
            </a: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ru-RU" altLang="ru-RU" sz="3200" b="0">
              <a:solidFill>
                <a:srgbClr val="990033"/>
              </a:solidFill>
              <a:latin typeface="Calibri" panose="020F0502020204030204" pitchFamily="34" charset="0"/>
            </a:endParaRP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25538"/>
            <a:ext cx="2900362" cy="13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3584575" y="1125538"/>
            <a:ext cx="5184775" cy="1511300"/>
          </a:xfrm>
          <a:prstGeom prst="rect">
            <a:avLst/>
          </a:prstGeom>
          <a:gradFill rotWithShape="0">
            <a:gsLst>
              <a:gs pos="0">
                <a:srgbClr val="E4F9FF"/>
              </a:gs>
              <a:gs pos="100000">
                <a:srgbClr val="9EEAFF"/>
              </a:gs>
            </a:gsLst>
            <a:lin ang="5400000" scaled="1"/>
          </a:gradFill>
          <a:ln w="9360" cap="sq">
            <a:solidFill>
              <a:srgbClr val="46AAC5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lIns="90000" tIns="46800" rIns="90000" bIns="46800" anchor="ctr"/>
          <a:lstStyle>
            <a:lvl1pPr marL="342900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ru-RU" altLang="ru-RU" sz="2400" dirty="0">
                <a:solidFill>
                  <a:srgbClr val="000066"/>
                </a:solidFill>
                <a:latin typeface="Calibri" panose="020F0502020204030204" pitchFamily="34" charset="0"/>
              </a:rPr>
              <a:t>Среднесрочный прогноз погоды</a:t>
            </a:r>
          </a:p>
          <a:p>
            <a:pPr eaLnBrk="1" hangingPunct="1">
              <a:buClrTx/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highlight>
                  <a:srgbClr val="00FFFF"/>
                </a:highlight>
                <a:latin typeface="Calibri" panose="020F0502020204030204" pitchFamily="34" charset="0"/>
              </a:rPr>
              <a:t>Новая версия 0.1° по долготе , 0.08-0.13° по широте, 104 уровня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3584575" y="2781300"/>
            <a:ext cx="5184775" cy="1584325"/>
          </a:xfrm>
          <a:prstGeom prst="rect">
            <a:avLst/>
          </a:prstGeom>
          <a:gradFill rotWithShape="0">
            <a:gsLst>
              <a:gs pos="0">
                <a:srgbClr val="F5FFE6"/>
              </a:gs>
              <a:gs pos="100000">
                <a:srgbClr val="DAFDA7"/>
              </a:gs>
            </a:gsLst>
            <a:lin ang="5400000" scaled="1"/>
          </a:gradFill>
          <a:ln w="9360" cap="sq">
            <a:solidFill>
              <a:srgbClr val="98B954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3"/>
              </a:srgbClr>
            </a:outerShdw>
          </a:effectLst>
        </p:spPr>
        <p:txBody>
          <a:bodyPr lIns="90000" tIns="46800" rIns="90000" bIns="46800" anchor="ctr"/>
          <a:lstStyle>
            <a:lvl1pPr marL="342900" indent="-34131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600"/>
              </a:spcBef>
              <a:buClrTx/>
              <a:buFontTx/>
              <a:buNone/>
            </a:pPr>
            <a:r>
              <a:rPr lang="ru-RU" altLang="ru-RU" sz="2400" b="0" dirty="0">
                <a:solidFill>
                  <a:srgbClr val="000066"/>
                </a:solidFill>
                <a:latin typeface="Calibri" panose="020F0502020204030204" pitchFamily="34" charset="0"/>
              </a:rPr>
              <a:t>     </a:t>
            </a:r>
            <a:r>
              <a:rPr lang="ru-RU" altLang="ru-RU" sz="2400" dirty="0">
                <a:solidFill>
                  <a:srgbClr val="000066"/>
                </a:solidFill>
                <a:latin typeface="Calibri" panose="020F0502020204030204" pitchFamily="34" charset="0"/>
              </a:rPr>
              <a:t>Система ансамблевого среднесрочного прогноза</a:t>
            </a:r>
            <a:endParaRPr lang="en-US" altLang="ru-RU" sz="2400" dirty="0">
              <a:solidFill>
                <a:srgbClr val="000066"/>
              </a:solidFill>
              <a:latin typeface="Calibri" panose="020F0502020204030204" pitchFamily="34" charset="0"/>
            </a:endParaRPr>
          </a:p>
          <a:p>
            <a:pPr eaLnBrk="1" hangingPunct="1">
              <a:buClrTx/>
              <a:buFontTx/>
              <a:buNone/>
            </a:pPr>
            <a:r>
              <a:rPr lang="ru-RU" altLang="ru-RU" b="0" dirty="0">
                <a:solidFill>
                  <a:srgbClr val="000066"/>
                </a:solidFill>
                <a:latin typeface="Calibri" panose="020F0502020204030204" pitchFamily="34" charset="0"/>
              </a:rPr>
              <a:t>       </a:t>
            </a:r>
            <a:r>
              <a:rPr lang="en-US" altLang="ru-RU" b="0" dirty="0">
                <a:solidFill>
                  <a:srgbClr val="000066"/>
                </a:solidFill>
                <a:latin typeface="Calibri" panose="020F0502020204030204" pitchFamily="34" charset="0"/>
              </a:rPr>
              <a:t>0.9°</a:t>
            </a:r>
            <a:r>
              <a:rPr lang="ru-RU" altLang="ru-RU" b="0" dirty="0">
                <a:solidFill>
                  <a:srgbClr val="000066"/>
                </a:solidFill>
                <a:latin typeface="Calibri" panose="020F0502020204030204" pitchFamily="34" charset="0"/>
              </a:rPr>
              <a:t>х</a:t>
            </a:r>
            <a:r>
              <a:rPr lang="en-US" altLang="ru-RU" b="0" dirty="0">
                <a:solidFill>
                  <a:srgbClr val="000066"/>
                </a:solidFill>
                <a:latin typeface="Calibri" panose="020F0502020204030204" pitchFamily="34" charset="0"/>
              </a:rPr>
              <a:t>0.72°, 96 </a:t>
            </a:r>
            <a:r>
              <a:rPr lang="ru-RU" altLang="ru-RU" b="0" dirty="0">
                <a:solidFill>
                  <a:srgbClr val="000066"/>
                </a:solidFill>
                <a:latin typeface="Calibri" panose="020F0502020204030204" pitchFamily="34" charset="0"/>
              </a:rPr>
              <a:t>уровней</a:t>
            </a:r>
            <a:r>
              <a:rPr lang="en-US" altLang="ru-RU" b="0" dirty="0">
                <a:solidFill>
                  <a:srgbClr val="000066"/>
                </a:solidFill>
                <a:latin typeface="Calibri" panose="020F0502020204030204" pitchFamily="34" charset="0"/>
              </a:rPr>
              <a:t>.</a:t>
            </a:r>
            <a:r>
              <a:rPr lang="ru-RU" altLang="ru-RU" b="0" dirty="0">
                <a:solidFill>
                  <a:srgbClr val="000066"/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buClrTx/>
              <a:buFontTx/>
              <a:buNone/>
            </a:pPr>
            <a:r>
              <a:rPr lang="ru-RU" altLang="ru-RU" b="0" dirty="0">
                <a:solidFill>
                  <a:srgbClr val="000066"/>
                </a:solidFill>
                <a:latin typeface="Calibri" panose="020F0502020204030204" pitchFamily="34" charset="0"/>
              </a:rPr>
              <a:t>Перспективная версия – 0.225° по долготе, </a:t>
            </a:r>
            <a:endParaRPr lang="ru-RU" altLang="ru-RU" b="0" dirty="0" smtClean="0">
              <a:solidFill>
                <a:srgbClr val="000066"/>
              </a:solidFill>
              <a:latin typeface="Calibri" panose="020F0502020204030204" pitchFamily="34" charset="0"/>
            </a:endParaRPr>
          </a:p>
          <a:p>
            <a:pPr eaLnBrk="1" hangingPunct="1">
              <a:buClrTx/>
              <a:buFontTx/>
              <a:buNone/>
            </a:pPr>
            <a:r>
              <a:rPr lang="ru-RU" altLang="ru-RU" b="0" dirty="0" smtClean="0">
                <a:solidFill>
                  <a:srgbClr val="000066"/>
                </a:solidFill>
                <a:latin typeface="Calibri" panose="020F0502020204030204" pitchFamily="34" charset="0"/>
              </a:rPr>
              <a:t>0.16</a:t>
            </a:r>
            <a:r>
              <a:rPr lang="ru-RU" altLang="ru-RU" b="0" dirty="0">
                <a:solidFill>
                  <a:srgbClr val="000066"/>
                </a:solidFill>
                <a:latin typeface="Calibri" panose="020F0502020204030204" pitchFamily="34" charset="0"/>
              </a:rPr>
              <a:t>°-0.24° по широте, 51 уровень</a:t>
            </a:r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3584575" y="4508500"/>
            <a:ext cx="5184775" cy="2160588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4BACC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marL="342900" indent="-341313" eaLnBrk="0" hangingPunct="0"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600"/>
              </a:spcBef>
              <a:buClrTx/>
              <a:buFontTx/>
              <a:buNone/>
            </a:pPr>
            <a:r>
              <a:rPr lang="en-US" altLang="ru-RU" sz="2400" b="0" dirty="0">
                <a:solidFill>
                  <a:srgbClr val="000066"/>
                </a:solidFill>
                <a:latin typeface="Calibri" panose="020F0502020204030204" pitchFamily="34" charset="0"/>
              </a:rPr>
              <a:t>	</a:t>
            </a:r>
            <a:r>
              <a:rPr lang="ru-RU" altLang="ru-RU" sz="2400" dirty="0" err="1">
                <a:solidFill>
                  <a:srgbClr val="000066"/>
                </a:solidFill>
                <a:latin typeface="Calibri" panose="020F0502020204030204" pitchFamily="34" charset="0"/>
              </a:rPr>
              <a:t>Субсезонный</a:t>
            </a:r>
            <a:r>
              <a:rPr lang="ru-RU" altLang="ru-RU" sz="2400" dirty="0">
                <a:solidFill>
                  <a:srgbClr val="000066"/>
                </a:solidFill>
                <a:latin typeface="Calibri" panose="020F0502020204030204" pitchFamily="34" charset="0"/>
              </a:rPr>
              <a:t> и сезонный долгосрочный ансамблевый прогноз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altLang="ru-RU" b="0" dirty="0">
                <a:solidFill>
                  <a:srgbClr val="000066"/>
                </a:solidFill>
                <a:latin typeface="Calibri" panose="020F0502020204030204" pitchFamily="34" charset="0"/>
              </a:rPr>
              <a:t>	(WMO S2S Prediction project)</a:t>
            </a:r>
          </a:p>
          <a:p>
            <a:pPr eaLnBrk="1" hangingPunct="1">
              <a:buClrTx/>
              <a:buFontTx/>
              <a:buNone/>
            </a:pPr>
            <a:r>
              <a:rPr lang="en-US" altLang="ru-RU" b="0" dirty="0">
                <a:solidFill>
                  <a:srgbClr val="000066"/>
                </a:solidFill>
                <a:latin typeface="Calibri" panose="020F0502020204030204" pitchFamily="34" charset="0"/>
              </a:rPr>
              <a:t>0.9°x0.72°L96, </a:t>
            </a:r>
            <a:r>
              <a:rPr lang="ru-RU" altLang="ru-RU" b="0" dirty="0">
                <a:solidFill>
                  <a:srgbClr val="000066"/>
                </a:solidFill>
                <a:latin typeface="Calibri" panose="020F0502020204030204" pitchFamily="34" charset="0"/>
              </a:rPr>
              <a:t>новая версия</a:t>
            </a:r>
          </a:p>
        </p:txBody>
      </p:sp>
      <p:pic>
        <p:nvPicPr>
          <p:cNvPr id="819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08275"/>
            <a:ext cx="2997200" cy="299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00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588794"/>
            <a:ext cx="13684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01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650" y="4365625"/>
            <a:ext cx="1520825" cy="13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990033"/>
                </a:solidFill>
              </a:rPr>
              <a:t>Старая и новая версия ПЛАВ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984472"/>
            <a:ext cx="4040188" cy="639763"/>
          </a:xfrm>
        </p:spPr>
        <p:txBody>
          <a:bodyPr/>
          <a:lstStyle/>
          <a:p>
            <a:r>
              <a:rPr lang="ru-RU" dirty="0"/>
              <a:t>ПЛАВ 2008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79512" y="1830257"/>
            <a:ext cx="3312368" cy="4608512"/>
          </a:xfrm>
        </p:spPr>
        <p:txBody>
          <a:bodyPr/>
          <a:lstStyle/>
          <a:p>
            <a:pPr marL="0" indent="0"/>
            <a:r>
              <a:rPr lang="ru-RU" sz="1600" dirty="0">
                <a:solidFill>
                  <a:srgbClr val="002060"/>
                </a:solidFill>
              </a:rPr>
              <a:t>Разрешение 1,4х1,125°, 28 уровней</a:t>
            </a:r>
          </a:p>
          <a:p>
            <a:pPr marL="0" indent="0"/>
            <a:r>
              <a:rPr lang="ru-RU" sz="1600" dirty="0">
                <a:solidFill>
                  <a:srgbClr val="002060"/>
                </a:solidFill>
              </a:rPr>
              <a:t>Верхний уровень 5 </a:t>
            </a:r>
            <a:r>
              <a:rPr lang="ru-RU" sz="1600" dirty="0" err="1">
                <a:solidFill>
                  <a:srgbClr val="002060"/>
                </a:solidFill>
              </a:rPr>
              <a:t>гПа</a:t>
            </a:r>
            <a:endParaRPr lang="ru-RU" sz="1600" dirty="0">
              <a:solidFill>
                <a:srgbClr val="002060"/>
              </a:solidFill>
            </a:endParaRPr>
          </a:p>
          <a:p>
            <a:pPr marL="0" indent="0"/>
            <a:r>
              <a:rPr lang="ru-RU" sz="1600" dirty="0">
                <a:solidFill>
                  <a:srgbClr val="002060"/>
                </a:solidFill>
              </a:rPr>
              <a:t>Шаг по вертикали в стратосфере 1.5-3 км</a:t>
            </a:r>
          </a:p>
          <a:p>
            <a:pPr marL="0" indent="0"/>
            <a:r>
              <a:rPr lang="uk-UA" sz="1600" dirty="0">
                <a:solidFill>
                  <a:srgbClr val="002060"/>
                </a:solidFill>
              </a:rPr>
              <a:t>КВ и ДВ </a:t>
            </a:r>
            <a:r>
              <a:rPr lang="ru-RU" sz="1600" dirty="0">
                <a:solidFill>
                  <a:srgbClr val="002060"/>
                </a:solidFill>
              </a:rPr>
              <a:t>радиация </a:t>
            </a:r>
            <a:r>
              <a:rPr lang="en-US" sz="1600" dirty="0">
                <a:solidFill>
                  <a:srgbClr val="002060"/>
                </a:solidFill>
              </a:rPr>
              <a:t>Ritter, </a:t>
            </a:r>
            <a:r>
              <a:rPr lang="en-US" sz="1600" dirty="0" err="1">
                <a:solidFill>
                  <a:srgbClr val="002060"/>
                </a:solidFill>
              </a:rPr>
              <a:t>Geleyn</a:t>
            </a:r>
            <a:r>
              <a:rPr lang="en-US" sz="1600" dirty="0">
                <a:solidFill>
                  <a:srgbClr val="002060"/>
                </a:solidFill>
              </a:rPr>
              <a:t> 1992</a:t>
            </a:r>
            <a:r>
              <a:rPr lang="ru-RU" sz="1600" dirty="0">
                <a:solidFill>
                  <a:srgbClr val="002060"/>
                </a:solidFill>
              </a:rPr>
              <a:t> (1+1 диапазон)</a:t>
            </a:r>
          </a:p>
          <a:p>
            <a:pPr marL="0" indent="0"/>
            <a:r>
              <a:rPr lang="ru-RU" sz="1600" dirty="0" err="1">
                <a:solidFill>
                  <a:srgbClr val="002060"/>
                </a:solidFill>
              </a:rPr>
              <a:t>Погранслой</a:t>
            </a:r>
            <a:r>
              <a:rPr lang="ru-RU" sz="1600" dirty="0">
                <a:solidFill>
                  <a:srgbClr val="002060"/>
                </a:solidFill>
              </a:rPr>
              <a:t> – улучшенный вариант </a:t>
            </a:r>
            <a:r>
              <a:rPr lang="en-US" sz="1600" dirty="0" err="1">
                <a:solidFill>
                  <a:srgbClr val="002060"/>
                </a:solidFill>
              </a:rPr>
              <a:t>Geleyn</a:t>
            </a:r>
            <a:r>
              <a:rPr lang="en-US" sz="1600" dirty="0">
                <a:solidFill>
                  <a:srgbClr val="002060"/>
                </a:solidFill>
              </a:rPr>
              <a:t> 1982</a:t>
            </a:r>
          </a:p>
          <a:p>
            <a:pPr marL="0" indent="0"/>
            <a:r>
              <a:rPr lang="en-US" sz="1600" dirty="0">
                <a:solidFill>
                  <a:srgbClr val="002060"/>
                </a:solidFill>
              </a:rPr>
              <a:t>2-</a:t>
            </a:r>
            <a:r>
              <a:rPr lang="ru-RU" sz="1600" dirty="0" err="1">
                <a:solidFill>
                  <a:srgbClr val="002060"/>
                </a:solidFill>
              </a:rPr>
              <a:t>слойная</a:t>
            </a:r>
            <a:r>
              <a:rPr lang="ru-RU" sz="1600" dirty="0">
                <a:solidFill>
                  <a:srgbClr val="002060"/>
                </a:solidFill>
              </a:rPr>
              <a:t> почва </a:t>
            </a:r>
            <a:r>
              <a:rPr lang="en-US" sz="1600" dirty="0">
                <a:solidFill>
                  <a:srgbClr val="002060"/>
                </a:solidFill>
              </a:rPr>
              <a:t>ISBA</a:t>
            </a:r>
          </a:p>
          <a:p>
            <a:pPr marL="0" indent="0"/>
            <a:r>
              <a:rPr lang="uk-UA" sz="1600" dirty="0">
                <a:solidFill>
                  <a:srgbClr val="002060"/>
                </a:solidFill>
              </a:rPr>
              <a:t>40 </a:t>
            </a:r>
            <a:r>
              <a:rPr lang="uk-UA" sz="1600" dirty="0" err="1">
                <a:solidFill>
                  <a:srgbClr val="002060"/>
                </a:solidFill>
              </a:rPr>
              <a:t>мин</a:t>
            </a:r>
            <a:r>
              <a:rPr lang="uk-UA" sz="1600" dirty="0">
                <a:solidFill>
                  <a:srgbClr val="002060"/>
                </a:solidFill>
              </a:rPr>
              <a:t>. на 8 ядрах </a:t>
            </a:r>
            <a:r>
              <a:rPr lang="en-US" sz="1600" dirty="0">
                <a:solidFill>
                  <a:srgbClr val="002060"/>
                </a:solidFill>
              </a:rPr>
              <a:t>Cray XC40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82343" y="1107251"/>
            <a:ext cx="4041775" cy="639763"/>
          </a:xfrm>
        </p:spPr>
        <p:txBody>
          <a:bodyPr/>
          <a:lstStyle/>
          <a:p>
            <a:r>
              <a:rPr lang="ru-RU" dirty="0"/>
              <a:t>ПЛАВ072</a:t>
            </a:r>
            <a:r>
              <a:rPr lang="en-US" dirty="0"/>
              <a:t>L96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91881" y="1747014"/>
            <a:ext cx="5672872" cy="4422477"/>
          </a:xfrm>
        </p:spPr>
        <p:txBody>
          <a:bodyPr/>
          <a:lstStyle/>
          <a:p>
            <a:pPr marL="0" indent="0">
              <a:spcBef>
                <a:spcPts val="600"/>
              </a:spcBef>
            </a:pPr>
            <a:r>
              <a:rPr lang="ru-RU" sz="1800" dirty="0">
                <a:solidFill>
                  <a:srgbClr val="002060"/>
                </a:solidFill>
              </a:rPr>
              <a:t>Разрешение 0,9х0,72°, 96 уровней</a:t>
            </a:r>
          </a:p>
          <a:p>
            <a:pPr marL="0" indent="0">
              <a:spcBef>
                <a:spcPts val="600"/>
              </a:spcBef>
            </a:pPr>
            <a:r>
              <a:rPr lang="ru-RU" sz="1800" b="1" dirty="0">
                <a:solidFill>
                  <a:srgbClr val="002060"/>
                </a:solidFill>
              </a:rPr>
              <a:t>Верхний уровень 0,04 </a:t>
            </a:r>
            <a:r>
              <a:rPr lang="ru-RU" sz="1800" b="1" dirty="0" err="1">
                <a:solidFill>
                  <a:srgbClr val="002060"/>
                </a:solidFill>
              </a:rPr>
              <a:t>гПа</a:t>
            </a:r>
            <a:endParaRPr lang="ru-RU" sz="1800" b="1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</a:pPr>
            <a:r>
              <a:rPr lang="ru-RU" sz="1800" b="1" dirty="0">
                <a:solidFill>
                  <a:srgbClr val="002060"/>
                </a:solidFill>
              </a:rPr>
              <a:t>Шаг по вертикали в стратосфере 500-700 м</a:t>
            </a:r>
          </a:p>
          <a:p>
            <a:pPr marL="0" indent="0">
              <a:spcBef>
                <a:spcPts val="600"/>
              </a:spcBef>
            </a:pPr>
            <a:r>
              <a:rPr lang="ru-RU" sz="1800" dirty="0">
                <a:solidFill>
                  <a:srgbClr val="002060"/>
                </a:solidFill>
              </a:rPr>
              <a:t>КВ радиация </a:t>
            </a:r>
            <a:r>
              <a:rPr lang="en-US" sz="1800" dirty="0">
                <a:solidFill>
                  <a:srgbClr val="002060"/>
                </a:solidFill>
              </a:rPr>
              <a:t>CLIRAD SW, </a:t>
            </a:r>
            <a:r>
              <a:rPr lang="ru-RU" sz="1800" dirty="0">
                <a:solidFill>
                  <a:srgbClr val="002060"/>
                </a:solidFill>
              </a:rPr>
              <a:t>ДВ радиация </a:t>
            </a:r>
            <a:r>
              <a:rPr lang="en-US" sz="1800" dirty="0">
                <a:solidFill>
                  <a:srgbClr val="002060"/>
                </a:solidFill>
              </a:rPr>
              <a:t>RRTMG LW</a:t>
            </a:r>
            <a:r>
              <a:rPr lang="ru-RU" sz="1800" dirty="0">
                <a:solidFill>
                  <a:srgbClr val="002060"/>
                </a:solidFill>
              </a:rPr>
              <a:t> (11 + 16 спектр. диапазонов)</a:t>
            </a:r>
            <a:endParaRPr lang="en-US" sz="1800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</a:pPr>
            <a:r>
              <a:rPr lang="ru-RU" sz="1800" dirty="0" err="1">
                <a:solidFill>
                  <a:srgbClr val="002060"/>
                </a:solidFill>
              </a:rPr>
              <a:t>Погранслой</a:t>
            </a:r>
            <a:r>
              <a:rPr lang="ru-RU" sz="1800" dirty="0">
                <a:solidFill>
                  <a:srgbClr val="002060"/>
                </a:solidFill>
              </a:rPr>
              <a:t>  </a:t>
            </a:r>
            <a:r>
              <a:rPr lang="en-US" sz="1800" dirty="0" err="1">
                <a:solidFill>
                  <a:srgbClr val="002060"/>
                </a:solidFill>
              </a:rPr>
              <a:t>Bastak</a:t>
            </a:r>
            <a:r>
              <a:rPr lang="en-US" sz="1800" dirty="0">
                <a:solidFill>
                  <a:srgbClr val="002060"/>
                </a:solidFill>
              </a:rPr>
              <a:t>-Duran et al JAS 2014</a:t>
            </a:r>
          </a:p>
          <a:p>
            <a:pPr marL="0" indent="0">
              <a:spcBef>
                <a:spcPts val="600"/>
              </a:spcBef>
            </a:pPr>
            <a:r>
              <a:rPr lang="ru-RU" sz="1800" dirty="0">
                <a:solidFill>
                  <a:srgbClr val="002060"/>
                </a:solidFill>
              </a:rPr>
              <a:t>Модель многослойной почвы ИВМ РАН-МГУ</a:t>
            </a:r>
          </a:p>
          <a:p>
            <a:pPr marL="0" indent="0">
              <a:spcBef>
                <a:spcPts val="600"/>
              </a:spcBef>
            </a:pPr>
            <a:r>
              <a:rPr lang="ru-RU" sz="1800" dirty="0">
                <a:solidFill>
                  <a:srgbClr val="002060"/>
                </a:solidFill>
              </a:rPr>
              <a:t>Торможение гравитационных волн в стратосфере</a:t>
            </a:r>
          </a:p>
          <a:p>
            <a:pPr marL="0" indent="0">
              <a:spcBef>
                <a:spcPts val="600"/>
              </a:spcBef>
            </a:pPr>
            <a:r>
              <a:rPr lang="ru-RU" sz="1800" dirty="0">
                <a:solidFill>
                  <a:srgbClr val="002060"/>
                </a:solidFill>
              </a:rPr>
              <a:t>Описание </a:t>
            </a:r>
            <a:r>
              <a:rPr lang="ru-RU" sz="1800" dirty="0" err="1">
                <a:solidFill>
                  <a:srgbClr val="002060"/>
                </a:solidFill>
              </a:rPr>
              <a:t>подынверсионной</a:t>
            </a:r>
            <a:r>
              <a:rPr lang="ru-RU" sz="1800" dirty="0">
                <a:solidFill>
                  <a:srgbClr val="002060"/>
                </a:solidFill>
              </a:rPr>
              <a:t> облачности, </a:t>
            </a:r>
          </a:p>
          <a:p>
            <a:pPr marL="0" indent="0">
              <a:spcBef>
                <a:spcPts val="600"/>
              </a:spcBef>
            </a:pPr>
            <a:r>
              <a:rPr lang="ru-RU" sz="1800" dirty="0">
                <a:solidFill>
                  <a:srgbClr val="002060"/>
                </a:solidFill>
              </a:rPr>
              <a:t>ряд уточнений в описании процессов на поверхности</a:t>
            </a:r>
          </a:p>
          <a:p>
            <a:pPr marL="0" indent="0">
              <a:spcBef>
                <a:spcPts val="600"/>
              </a:spcBef>
            </a:pPr>
            <a:r>
              <a:rPr lang="ru-RU" sz="1800" dirty="0">
                <a:solidFill>
                  <a:srgbClr val="002060"/>
                </a:solidFill>
              </a:rPr>
              <a:t>Усовершенствованное описание переноса импульса глубокой конвекцией, учет осадков в </a:t>
            </a:r>
            <a:r>
              <a:rPr lang="ru-RU" sz="1800" dirty="0" err="1">
                <a:solidFill>
                  <a:srgbClr val="002060"/>
                </a:solidFill>
              </a:rPr>
              <a:t>коэфф</a:t>
            </a:r>
            <a:r>
              <a:rPr lang="ru-RU" sz="1800" dirty="0">
                <a:solidFill>
                  <a:srgbClr val="002060"/>
                </a:solidFill>
              </a:rPr>
              <a:t>. </a:t>
            </a:r>
            <a:r>
              <a:rPr lang="ru-RU" sz="1800" dirty="0" err="1">
                <a:solidFill>
                  <a:srgbClr val="002060"/>
                </a:solidFill>
              </a:rPr>
              <a:t>турб</a:t>
            </a:r>
            <a:r>
              <a:rPr lang="ru-RU" sz="1800" dirty="0">
                <a:solidFill>
                  <a:srgbClr val="002060"/>
                </a:solidFill>
              </a:rPr>
              <a:t>. обмена</a:t>
            </a:r>
            <a:endParaRPr lang="en-US" sz="1800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</a:pPr>
            <a:r>
              <a:rPr lang="ru-RU" sz="1800" dirty="0">
                <a:solidFill>
                  <a:srgbClr val="002060"/>
                </a:solidFill>
              </a:rPr>
              <a:t>75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uk-UA" sz="1800" dirty="0" err="1">
                <a:solidFill>
                  <a:srgbClr val="002060"/>
                </a:solidFill>
              </a:rPr>
              <a:t>мин</a:t>
            </a:r>
            <a:r>
              <a:rPr lang="uk-UA" sz="1800" dirty="0">
                <a:solidFill>
                  <a:srgbClr val="002060"/>
                </a:solidFill>
              </a:rPr>
              <a:t> на 128 </a:t>
            </a:r>
            <a:r>
              <a:rPr lang="ru-RU" sz="1800" dirty="0">
                <a:solidFill>
                  <a:srgbClr val="002060"/>
                </a:solidFill>
              </a:rPr>
              <a:t>ядрах </a:t>
            </a:r>
            <a:r>
              <a:rPr lang="en-US" sz="1800" dirty="0">
                <a:solidFill>
                  <a:srgbClr val="002060"/>
                </a:solidFill>
              </a:rPr>
              <a:t>Cray XC40</a:t>
            </a:r>
          </a:p>
          <a:p>
            <a:pPr marL="0" indent="0">
              <a:buNone/>
            </a:pP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C1FE86D2-0DED-F6EF-4149-0E92CE15784A}"/>
              </a:ext>
            </a:extLst>
          </p:cNvPr>
          <p:cNvSpPr/>
          <p:nvPr/>
        </p:nvSpPr>
        <p:spPr bwMode="auto">
          <a:xfrm>
            <a:off x="3491880" y="2132856"/>
            <a:ext cx="4608512" cy="639763"/>
          </a:xfrm>
          <a:prstGeom prst="roundRect">
            <a:avLst/>
          </a:prstGeom>
          <a:noFill/>
          <a:ln w="38100" cap="flat" cmpd="sng" algn="ctr">
            <a:solidFill>
              <a:srgbClr val="9900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="" xmlns:a16="http://schemas.microsoft.com/office/drawing/2014/main" id="{E3A37220-4C1B-D433-E5A3-E898639BD5A2}"/>
              </a:ext>
            </a:extLst>
          </p:cNvPr>
          <p:cNvCxnSpPr/>
          <p:nvPr/>
        </p:nvCxnSpPr>
        <p:spPr bwMode="auto">
          <a:xfrm flipV="1">
            <a:off x="7440711" y="1624235"/>
            <a:ext cx="439788" cy="50862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A12C11A-6506-B891-CA50-7DE57D3F5B8D}"/>
              </a:ext>
            </a:extLst>
          </p:cNvPr>
          <p:cNvSpPr txBox="1"/>
          <p:nvPr/>
        </p:nvSpPr>
        <p:spPr>
          <a:xfrm>
            <a:off x="6975001" y="1104394"/>
            <a:ext cx="2267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0" dirty="0">
                <a:solidFill>
                  <a:srgbClr val="002060"/>
                </a:solidFill>
              </a:rPr>
              <a:t>С 2024 г требуется </a:t>
            </a:r>
            <a:r>
              <a:rPr lang="en-US" sz="1600" b="0" dirty="0">
                <a:solidFill>
                  <a:srgbClr val="002060"/>
                </a:solidFill>
              </a:rPr>
              <a:t>U 10 </a:t>
            </a:r>
            <a:r>
              <a:rPr lang="ru-RU" sz="1600" b="0" dirty="0" err="1">
                <a:solidFill>
                  <a:srgbClr val="002060"/>
                </a:solidFill>
              </a:rPr>
              <a:t>гПа</a:t>
            </a:r>
            <a:endParaRPr lang="ru-RU" sz="1600" b="0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9B6AF819-CD52-6ACE-72D2-3C5FF87FE274}"/>
              </a:ext>
            </a:extLst>
          </p:cNvPr>
          <p:cNvSpPr/>
          <p:nvPr/>
        </p:nvSpPr>
        <p:spPr bwMode="auto">
          <a:xfrm>
            <a:off x="6945392" y="1136853"/>
            <a:ext cx="2167507" cy="508621"/>
          </a:xfrm>
          <a:prstGeom prst="round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600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3E9E87-18F2-1088-B420-617EDED04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395"/>
            <a:ext cx="9144000" cy="119383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A11F63"/>
                </a:solidFill>
              </a:rPr>
              <a:t>Improving model climatology: DJF zonal mean U (top)and T (bottom). SLAV2018 (left), SL-AV 2022 (center), ERA5 (right)</a:t>
            </a:r>
            <a:endParaRPr lang="ru-RU" sz="2800" dirty="0"/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AC89426A-A357-8F9E-F794-F547EAE251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189439"/>
            <a:ext cx="7632848" cy="572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80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FD0ABDC-EF11-207D-D2AE-901EA4999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A11F63"/>
                </a:solidFill>
              </a:rPr>
              <a:t>DJF MSLP field: SL-AV 2018 (top), 2022 (middle), ERA5 (bottom)</a:t>
            </a:r>
            <a:endParaRPr lang="ru-RU" dirty="0">
              <a:solidFill>
                <a:srgbClr val="A11F63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7388C018-DA83-8036-F370-DE92E59D73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3801" y="1600200"/>
            <a:ext cx="6457565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88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>
            <a:extLst>
              <a:ext uri="{FF2B5EF4-FFF2-40B4-BE49-F238E27FC236}">
                <a16:creationId xmlns="" xmlns:a16="http://schemas.microsoft.com/office/drawing/2014/main" id="{DE897AF9-F184-298B-969B-D6CDD3062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-17463"/>
            <a:ext cx="91440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ru-RU" sz="3600" dirty="0">
                <a:solidFill>
                  <a:srgbClr val="990033"/>
                </a:solidFill>
                <a:cs typeface="Arial" panose="020B0604020202020204" pitchFamily="34" charset="0"/>
              </a:rPr>
              <a:t>Quasi-biennial oscillation in SL-AV model </a:t>
            </a:r>
            <a:r>
              <a:rPr lang="en-US" altLang="ru-RU" sz="4000" dirty="0">
                <a:solidFill>
                  <a:srgbClr val="990033"/>
                </a:solidFill>
                <a:cs typeface="Arial" panose="020B0604020202020204" pitchFamily="34" charset="0"/>
              </a:rPr>
              <a:t/>
            </a:r>
            <a:br>
              <a:rPr lang="en-US" altLang="ru-RU" sz="4000" dirty="0">
                <a:solidFill>
                  <a:srgbClr val="990033"/>
                </a:solidFill>
                <a:cs typeface="Arial" panose="020B0604020202020204" pitchFamily="34" charset="0"/>
              </a:rPr>
            </a:br>
            <a:r>
              <a:rPr lang="en-US" altLang="ru-RU" sz="2800" b="0" dirty="0">
                <a:solidFill>
                  <a:srgbClr val="990033"/>
                </a:solidFill>
                <a:cs typeface="Arial" panose="020B0604020202020204" pitchFamily="34" charset="0"/>
              </a:rPr>
              <a:t>(</a:t>
            </a:r>
            <a:r>
              <a:rPr lang="en-US" altLang="ru-RU" sz="2800" b="0" dirty="0" err="1">
                <a:solidFill>
                  <a:srgbClr val="990033"/>
                </a:solidFill>
                <a:cs typeface="Arial" panose="020B0604020202020204" pitchFamily="34" charset="0"/>
              </a:rPr>
              <a:t>V.Shashkin</a:t>
            </a:r>
            <a:r>
              <a:rPr lang="en-US" altLang="ru-RU" sz="2800" b="0" dirty="0">
                <a:solidFill>
                  <a:srgbClr val="990033"/>
                </a:solidFill>
                <a:cs typeface="Arial" panose="020B0604020202020204" pitchFamily="34" charset="0"/>
              </a:rPr>
              <a:t> et al, Russ Met. and </a:t>
            </a:r>
            <a:r>
              <a:rPr lang="en-US" altLang="ru-RU" sz="2800" b="0" dirty="0" err="1">
                <a:solidFill>
                  <a:srgbClr val="990033"/>
                </a:solidFill>
                <a:cs typeface="Arial" panose="020B0604020202020204" pitchFamily="34" charset="0"/>
              </a:rPr>
              <a:t>Hydr</a:t>
            </a:r>
            <a:r>
              <a:rPr lang="en-US" altLang="ru-RU" sz="2800" b="0" dirty="0">
                <a:solidFill>
                  <a:srgbClr val="990033"/>
                </a:solidFill>
                <a:cs typeface="Arial" panose="020B0604020202020204" pitchFamily="34" charset="0"/>
              </a:rPr>
              <a:t>. 2019)</a:t>
            </a:r>
          </a:p>
        </p:txBody>
      </p:sp>
      <p:pic>
        <p:nvPicPr>
          <p:cNvPr id="10243" name="Picture 2">
            <a:extLst>
              <a:ext uri="{FF2B5EF4-FFF2-40B4-BE49-F238E27FC236}">
                <a16:creationId xmlns="" xmlns:a16="http://schemas.microsoft.com/office/drawing/2014/main" id="{B0500781-A65C-E413-28DC-4B144ED86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980728"/>
            <a:ext cx="5336037" cy="5877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4" name="Text Box 3">
            <a:extLst>
              <a:ext uri="{FF2B5EF4-FFF2-40B4-BE49-F238E27FC236}">
                <a16:creationId xmlns="" xmlns:a16="http://schemas.microsoft.com/office/drawing/2014/main" id="{C3CE0395-C6AE-4090-7FC2-6F220A3BE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6248125"/>
            <a:ext cx="1944688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ru-RU" sz="1800" b="0" dirty="0">
                <a:latin typeface="Arial" panose="020B0604020202020204" pitchFamily="34" charset="0"/>
                <a:cs typeface="Arial" panose="020B0604020202020204" pitchFamily="34" charset="0"/>
              </a:rPr>
              <a:t>SL-AV – top,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ru-RU" sz="1800" b="0" dirty="0">
                <a:latin typeface="Arial" panose="020B0604020202020204" pitchFamily="34" charset="0"/>
                <a:cs typeface="Arial" panose="020B0604020202020204" pitchFamily="34" charset="0"/>
              </a:rPr>
              <a:t>ERA I - bottom</a:t>
            </a:r>
          </a:p>
        </p:txBody>
      </p:sp>
      <p:sp>
        <p:nvSpPr>
          <p:cNvPr id="10245" name="TextBox 1">
            <a:extLst>
              <a:ext uri="{FF2B5EF4-FFF2-40B4-BE49-F238E27FC236}">
                <a16:creationId xmlns="" xmlns:a16="http://schemas.microsoft.com/office/drawing/2014/main" id="{6DD3F93F-4AFD-AE12-5A8B-D3D5D4A1A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2471" y="1154077"/>
            <a:ext cx="40322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ru-RU" sz="2400" dirty="0" err="1">
                <a:solidFill>
                  <a:srgbClr val="002060"/>
                </a:solidFill>
              </a:rPr>
              <a:t>V.Shashkin</a:t>
            </a:r>
            <a:r>
              <a:rPr lang="en-US" altLang="ru-RU" sz="2400" dirty="0">
                <a:solidFill>
                  <a:srgbClr val="002060"/>
                </a:solidFill>
              </a:rPr>
              <a:t> et al 2023 – further improvements </a:t>
            </a:r>
            <a:endParaRPr lang="ru-RU" altLang="ru-RU" sz="24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3973810-6A46-C909-3015-ED0B63C077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470" y="2250370"/>
            <a:ext cx="3879187" cy="283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403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0"/>
            <a:ext cx="8228013" cy="634082"/>
          </a:xfrm>
        </p:spPr>
        <p:txBody>
          <a:bodyPr/>
          <a:lstStyle/>
          <a:p>
            <a:r>
              <a:rPr lang="ru-RU" sz="3600" dirty="0" smtClean="0">
                <a:solidFill>
                  <a:srgbClr val="990033"/>
                </a:solidFill>
              </a:rPr>
              <a:t>Начальные данные и технология</a:t>
            </a:r>
            <a:endParaRPr lang="ru-RU" sz="3600" dirty="0">
              <a:solidFill>
                <a:srgbClr val="99003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8964488" cy="5719911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Текущие прогнозы </a:t>
            </a:r>
            <a:r>
              <a:rPr lang="ru-RU" sz="2000" dirty="0">
                <a:solidFill>
                  <a:srgbClr val="002060"/>
                </a:solidFill>
              </a:rPr>
              <a:t>модели  ПЛАВ072</a:t>
            </a:r>
            <a:r>
              <a:rPr lang="en-US" sz="2000" dirty="0">
                <a:solidFill>
                  <a:srgbClr val="002060"/>
                </a:solidFill>
              </a:rPr>
              <a:t>L</a:t>
            </a:r>
            <a:r>
              <a:rPr lang="ru-RU" sz="2000" dirty="0" smtClean="0">
                <a:solidFill>
                  <a:srgbClr val="002060"/>
                </a:solidFill>
              </a:rPr>
              <a:t>96 и ПЛАВ2008: </a:t>
            </a:r>
            <a:r>
              <a:rPr lang="ru-RU" sz="2000" dirty="0">
                <a:solidFill>
                  <a:srgbClr val="002060"/>
                </a:solidFill>
              </a:rPr>
              <a:t>поля </a:t>
            </a:r>
            <a:r>
              <a:rPr lang="ru-RU" sz="2000" dirty="0" smtClean="0">
                <a:solidFill>
                  <a:srgbClr val="002060"/>
                </a:solidFill>
              </a:rPr>
              <a:t>ОА </a:t>
            </a:r>
            <a:r>
              <a:rPr lang="ru-RU" sz="2000" dirty="0">
                <a:solidFill>
                  <a:srgbClr val="002060"/>
                </a:solidFill>
              </a:rPr>
              <a:t>Гидрометцентра России на </a:t>
            </a:r>
            <a:r>
              <a:rPr lang="ru-RU" sz="2000" dirty="0" smtClean="0">
                <a:solidFill>
                  <a:srgbClr val="002060"/>
                </a:solidFill>
              </a:rPr>
              <a:t>изобарических </a:t>
            </a:r>
            <a:r>
              <a:rPr lang="ru-RU" sz="2000" dirty="0">
                <a:solidFill>
                  <a:srgbClr val="002060"/>
                </a:solidFill>
              </a:rPr>
              <a:t>поверхностях </a:t>
            </a:r>
            <a:r>
              <a:rPr lang="ru-RU" sz="2000" dirty="0" smtClean="0">
                <a:solidFill>
                  <a:srgbClr val="002060"/>
                </a:solidFill>
              </a:rPr>
              <a:t>разрешения 0,5 градусов, </a:t>
            </a:r>
            <a:r>
              <a:rPr lang="ru-RU" sz="2000" dirty="0">
                <a:solidFill>
                  <a:srgbClr val="002060"/>
                </a:solidFill>
              </a:rPr>
              <a:t>поля объективного анализа температуры и относительной влажности на уровне 2м и в почве собственной разработки, а также поля объективного анализа NCEP для высоты снежного покрова и температуры поверхности океана. 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err="1" smtClean="0">
                <a:solidFill>
                  <a:srgbClr val="002060"/>
                </a:solidFill>
              </a:rPr>
              <a:t>Хайндкасты</a:t>
            </a:r>
            <a:r>
              <a:rPr lang="ru-RU" sz="2000" b="1" dirty="0" smtClean="0">
                <a:solidFill>
                  <a:srgbClr val="002060"/>
                </a:solidFill>
              </a:rPr>
              <a:t>:</a:t>
            </a:r>
            <a:r>
              <a:rPr lang="ru-RU" sz="2000" dirty="0" smtClean="0">
                <a:solidFill>
                  <a:srgbClr val="002060"/>
                </a:solidFill>
              </a:rPr>
              <a:t> ПЛАВ072</a:t>
            </a:r>
            <a:r>
              <a:rPr lang="en-US" sz="2000" dirty="0">
                <a:solidFill>
                  <a:srgbClr val="002060"/>
                </a:solidFill>
              </a:rPr>
              <a:t>L</a:t>
            </a:r>
            <a:r>
              <a:rPr lang="ru-RU" sz="2000" dirty="0">
                <a:solidFill>
                  <a:srgbClr val="002060"/>
                </a:solidFill>
              </a:rPr>
              <a:t>96 </a:t>
            </a:r>
            <a:r>
              <a:rPr lang="ru-RU" sz="2000" dirty="0" smtClean="0">
                <a:solidFill>
                  <a:srgbClr val="002060"/>
                </a:solidFill>
              </a:rPr>
              <a:t>- данные </a:t>
            </a:r>
            <a:r>
              <a:rPr lang="ru-RU" sz="2000" dirty="0" err="1">
                <a:solidFill>
                  <a:srgbClr val="002060"/>
                </a:solidFill>
              </a:rPr>
              <a:t>реанализа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ERA</a:t>
            </a:r>
            <a:r>
              <a:rPr lang="ru-RU" sz="2000" dirty="0">
                <a:solidFill>
                  <a:srgbClr val="002060"/>
                </a:solidFill>
              </a:rPr>
              <a:t>-5, </a:t>
            </a:r>
            <a:r>
              <a:rPr lang="ru-RU" sz="2000" dirty="0" smtClean="0">
                <a:solidFill>
                  <a:srgbClr val="002060"/>
                </a:solidFill>
              </a:rPr>
              <a:t>ПЛАВ2008 -  данные </a:t>
            </a:r>
            <a:r>
              <a:rPr lang="ru-RU" sz="2000" dirty="0" err="1" smtClean="0">
                <a:solidFill>
                  <a:srgbClr val="002060"/>
                </a:solidFill>
              </a:rPr>
              <a:t>реанализа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ERA</a:t>
            </a:r>
            <a:r>
              <a:rPr lang="ru-RU" sz="2000" dirty="0">
                <a:solidFill>
                  <a:srgbClr val="002060"/>
                </a:solidFill>
              </a:rPr>
              <a:t>-</a:t>
            </a:r>
            <a:r>
              <a:rPr lang="en-US" sz="2000" dirty="0">
                <a:solidFill>
                  <a:srgbClr val="002060"/>
                </a:solidFill>
              </a:rPr>
              <a:t>Interim</a:t>
            </a:r>
            <a:r>
              <a:rPr lang="ru-RU" sz="2000" dirty="0">
                <a:solidFill>
                  <a:srgbClr val="002060"/>
                </a:solidFill>
              </a:rPr>
              <a:t>. Модель работает на высокопроизводительном вычислительном комплексе </a:t>
            </a:r>
            <a:r>
              <a:rPr lang="ru-RU" sz="2000" dirty="0" err="1">
                <a:solidFill>
                  <a:srgbClr val="002060"/>
                </a:solidFill>
              </a:rPr>
              <a:t>Cray</a:t>
            </a:r>
            <a:r>
              <a:rPr lang="ru-RU" sz="2000" dirty="0">
                <a:solidFill>
                  <a:srgbClr val="002060"/>
                </a:solidFill>
              </a:rPr>
              <a:t> XC40 ГВЦ Росгидромета. Время расчета прогноза на 4 месяца 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75 мин на 128 процессорных ядрах. 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Технология:</a:t>
            </a:r>
            <a:r>
              <a:rPr lang="ru-RU" sz="2000" dirty="0" smtClean="0">
                <a:solidFill>
                  <a:srgbClr val="002060"/>
                </a:solidFill>
              </a:rPr>
              <a:t> Размер </a:t>
            </a:r>
            <a:r>
              <a:rPr lang="ru-RU" sz="2000" dirty="0">
                <a:solidFill>
                  <a:srgbClr val="002060"/>
                </a:solidFill>
              </a:rPr>
              <a:t>ансамбля </a:t>
            </a:r>
            <a:r>
              <a:rPr lang="ru-RU" sz="2000" dirty="0" smtClean="0">
                <a:solidFill>
                  <a:srgbClr val="002060"/>
                </a:solidFill>
              </a:rPr>
              <a:t>– 41 (21 для ПЛАВ2008) </a:t>
            </a:r>
            <a:r>
              <a:rPr lang="ru-RU" sz="2000" dirty="0">
                <a:solidFill>
                  <a:srgbClr val="002060"/>
                </a:solidFill>
              </a:rPr>
              <a:t>участник для оперативных </a:t>
            </a:r>
            <a:r>
              <a:rPr lang="ru-RU" sz="2000" dirty="0" smtClean="0">
                <a:solidFill>
                  <a:srgbClr val="002060"/>
                </a:solidFill>
              </a:rPr>
              <a:t>прогнозов , </a:t>
            </a:r>
            <a:r>
              <a:rPr lang="ru-RU" sz="2000" dirty="0">
                <a:solidFill>
                  <a:srgbClr val="002060"/>
                </a:solidFill>
              </a:rPr>
              <a:t>11 участников - для прогнозов по ретроспективным данным калибровочного ансамбля (</a:t>
            </a:r>
            <a:r>
              <a:rPr lang="ru-RU" sz="2000" dirty="0" err="1">
                <a:solidFill>
                  <a:srgbClr val="002060"/>
                </a:solidFill>
              </a:rPr>
              <a:t>хайндкастов</a:t>
            </a:r>
            <a:r>
              <a:rPr lang="ru-RU" sz="2000" dirty="0">
                <a:solidFill>
                  <a:srgbClr val="002060"/>
                </a:solidFill>
              </a:rPr>
              <a:t>) за 1991-2015 гг. </a:t>
            </a:r>
            <a:r>
              <a:rPr lang="ru-RU" sz="2000" dirty="0" err="1" smtClean="0">
                <a:solidFill>
                  <a:srgbClr val="002060"/>
                </a:solidFill>
              </a:rPr>
              <a:t>Бридинг</a:t>
            </a:r>
            <a:r>
              <a:rPr lang="ru-RU" sz="2000" dirty="0" smtClean="0">
                <a:solidFill>
                  <a:srgbClr val="002060"/>
                </a:solidFill>
              </a:rPr>
              <a:t>. Ансамбль </a:t>
            </a:r>
            <a:r>
              <a:rPr lang="ru-RU" sz="2000" dirty="0">
                <a:solidFill>
                  <a:srgbClr val="002060"/>
                </a:solidFill>
              </a:rPr>
              <a:t>прогнозов рассчитывается еженедельно на 45 дней. Помимо этого, раз в месяц рассчитываются прогнозы на 4 месяца.  Набор </a:t>
            </a:r>
            <a:r>
              <a:rPr lang="ru-RU" sz="2000" dirty="0" err="1">
                <a:solidFill>
                  <a:srgbClr val="002060"/>
                </a:solidFill>
              </a:rPr>
              <a:t>хайндкастов</a:t>
            </a:r>
            <a:r>
              <a:rPr lang="ru-RU" sz="2000" dirty="0">
                <a:solidFill>
                  <a:srgbClr val="002060"/>
                </a:solidFill>
              </a:rPr>
              <a:t> рассчитывается заранее в течение недели.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48646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661EC1-5CB1-6664-055F-D1C765972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990033"/>
                </a:solidFill>
              </a:rPr>
              <a:t>Оценка долгосрочных прогнозов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F95FB6A-54CF-F28F-8F95-0CDE43D15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437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Сетка 1.5 градуса, </a:t>
            </a:r>
            <a:r>
              <a:rPr lang="ru-RU" sz="2800" dirty="0" err="1">
                <a:solidFill>
                  <a:srgbClr val="002060"/>
                </a:solidFill>
              </a:rPr>
              <a:t>реанализ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ERA5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Климатический период  1991-2014 гг.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RMS, ACC, </a:t>
            </a:r>
            <a:r>
              <a:rPr lang="en-US" sz="2800" dirty="0" err="1">
                <a:solidFill>
                  <a:srgbClr val="002060"/>
                </a:solidFill>
              </a:rPr>
              <a:t>ROCa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для трех градаций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Приводятся оценки прогнозов на месяц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Наиболее ярко преимущество ПЛАВ072</a:t>
            </a:r>
            <a:r>
              <a:rPr lang="en-US" sz="2800" dirty="0">
                <a:solidFill>
                  <a:srgbClr val="002060"/>
                </a:solidFill>
              </a:rPr>
              <a:t>L96 </a:t>
            </a:r>
            <a:r>
              <a:rPr lang="ru-RU" sz="2800" dirty="0">
                <a:solidFill>
                  <a:srgbClr val="002060"/>
                </a:solidFill>
              </a:rPr>
              <a:t>на первую неделю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Оценки </a:t>
            </a:r>
            <a:r>
              <a:rPr lang="en-US" sz="2800" dirty="0">
                <a:solidFill>
                  <a:srgbClr val="002060"/>
                </a:solidFill>
              </a:rPr>
              <a:t>ROCA </a:t>
            </a:r>
            <a:r>
              <a:rPr lang="ru-RU" sz="2800" dirty="0">
                <a:solidFill>
                  <a:srgbClr val="002060"/>
                </a:solidFill>
              </a:rPr>
              <a:t>градации  «около нормы» не демонстрирует стат. значимой разницы</a:t>
            </a:r>
            <a:endParaRPr lang="en-US" sz="28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Приведены оценки для </a:t>
            </a:r>
            <a:r>
              <a:rPr lang="ru-RU" sz="2800" dirty="0" err="1">
                <a:solidFill>
                  <a:srgbClr val="002060"/>
                </a:solidFill>
              </a:rPr>
              <a:t>хайндкастов</a:t>
            </a:r>
            <a:r>
              <a:rPr lang="ru-RU" sz="2800" dirty="0">
                <a:solidFill>
                  <a:srgbClr val="002060"/>
                </a:solidFill>
              </a:rPr>
              <a:t>, оценки текущих прогнозов примерно такие же</a:t>
            </a:r>
          </a:p>
        </p:txBody>
      </p:sp>
    </p:spTree>
    <p:extLst>
      <p:ext uri="{BB962C8B-B14F-4D97-AF65-F5344CB8AC3E}">
        <p14:creationId xmlns:p14="http://schemas.microsoft.com/office/powerpoint/2010/main" val="3578962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F49A24-CD7B-00BD-36A2-3A41A900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02118"/>
            <a:ext cx="8433693" cy="2002234"/>
          </a:xfrm>
        </p:spPr>
        <p:txBody>
          <a:bodyPr/>
          <a:lstStyle/>
          <a:p>
            <a:r>
              <a:rPr lang="ru-RU" sz="4000" dirty="0">
                <a:solidFill>
                  <a:srgbClr val="990033"/>
                </a:solidFill>
              </a:rPr>
              <a:t>Оценки сезонных </a:t>
            </a:r>
            <a:r>
              <a:rPr lang="ru-RU" sz="4000" dirty="0" err="1">
                <a:solidFill>
                  <a:srgbClr val="990033"/>
                </a:solidFill>
              </a:rPr>
              <a:t>хайндкастов</a:t>
            </a:r>
            <a:r>
              <a:rPr lang="ru-RU" sz="4000" dirty="0">
                <a:solidFill>
                  <a:srgbClr val="990033"/>
                </a:solidFill>
              </a:rPr>
              <a:t> для стартовых дат с 09.01 по 27.0</a:t>
            </a:r>
            <a:r>
              <a:rPr lang="en-US" sz="4000" dirty="0" smtClean="0">
                <a:solidFill>
                  <a:srgbClr val="990033"/>
                </a:solidFill>
              </a:rPr>
              <a:t>9.2023</a:t>
            </a:r>
            <a:r>
              <a:rPr lang="ru-RU" sz="4000" dirty="0" smtClean="0">
                <a:solidFill>
                  <a:srgbClr val="990033"/>
                </a:solidFill>
              </a:rPr>
              <a:t>: </a:t>
            </a:r>
            <a:r>
              <a:rPr lang="en-US" sz="4000" dirty="0">
                <a:solidFill>
                  <a:srgbClr val="990033"/>
                </a:solidFill>
              </a:rPr>
              <a:t>RMS</a:t>
            </a:r>
            <a:r>
              <a:rPr lang="ru-RU" sz="4000" dirty="0">
                <a:solidFill>
                  <a:srgbClr val="990033"/>
                </a:solidFill>
              </a:rPr>
              <a:t> (слева), АСС </a:t>
            </a:r>
            <a:r>
              <a:rPr lang="en-US" sz="4000" dirty="0">
                <a:solidFill>
                  <a:srgbClr val="990033"/>
                </a:solidFill>
              </a:rPr>
              <a:t>(</a:t>
            </a:r>
            <a:r>
              <a:rPr lang="ru-RU" sz="4000" dirty="0">
                <a:solidFill>
                  <a:srgbClr val="990033"/>
                </a:solidFill>
              </a:rPr>
              <a:t>справа)</a:t>
            </a:r>
            <a:r>
              <a:rPr lang="en-US" sz="4000" dirty="0">
                <a:solidFill>
                  <a:srgbClr val="990033"/>
                </a:solidFill>
              </a:rPr>
              <a:t>, 1991-2014 </a:t>
            </a:r>
            <a:endParaRPr lang="ru-RU" sz="4000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="" xmlns:a16="http://schemas.microsoft.com/office/drawing/2014/main" id="{BC44C4B6-C1E2-05AD-8975-0FEB23128DE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05572933"/>
              </p:ext>
            </p:extLst>
          </p:nvPr>
        </p:nvGraphicFramePr>
        <p:xfrm>
          <a:off x="-50998" y="2131507"/>
          <a:ext cx="4646613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="" xmlns:a16="http://schemas.microsoft.com/office/drawing/2014/main" id="{227E9050-708F-4EE9-3E0C-9DB4D03D0A0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99519105"/>
              </p:ext>
            </p:extLst>
          </p:nvPr>
        </p:nvGraphicFramePr>
        <p:xfrm>
          <a:off x="4595615" y="2117241"/>
          <a:ext cx="4497387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9917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="" xmlns:a16="http://schemas.microsoft.com/office/drawing/2014/main" id="{9D0D1E6C-43E5-15B1-A947-339A23668B5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90033401"/>
              </p:ext>
            </p:extLst>
          </p:nvPr>
        </p:nvGraphicFramePr>
        <p:xfrm>
          <a:off x="32927" y="2332037"/>
          <a:ext cx="45720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="" xmlns:a16="http://schemas.microsoft.com/office/drawing/2014/main" id="{66B22F50-4037-5F61-D786-7CB0A19C881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55220308"/>
              </p:ext>
            </p:extLst>
          </p:nvPr>
        </p:nvGraphicFramePr>
        <p:xfrm>
          <a:off x="4581062" y="2332037"/>
          <a:ext cx="4495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A80D79FE-B1DE-135D-9F8F-CF91395D6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714202"/>
          </a:xfrm>
        </p:spPr>
        <p:txBody>
          <a:bodyPr/>
          <a:lstStyle/>
          <a:p>
            <a:r>
              <a:rPr lang="ru-RU" sz="3600" dirty="0">
                <a:solidFill>
                  <a:srgbClr val="990033"/>
                </a:solidFill>
              </a:rPr>
              <a:t>Оценки сезонных </a:t>
            </a:r>
            <a:r>
              <a:rPr lang="ru-RU" sz="3600" dirty="0" err="1">
                <a:solidFill>
                  <a:srgbClr val="990033"/>
                </a:solidFill>
              </a:rPr>
              <a:t>хайндкастов</a:t>
            </a:r>
            <a:r>
              <a:rPr lang="ru-RU" sz="3600" dirty="0">
                <a:solidFill>
                  <a:srgbClr val="990033"/>
                </a:solidFill>
              </a:rPr>
              <a:t> для стартовых дат с 0</a:t>
            </a:r>
            <a:r>
              <a:rPr lang="en-US" sz="3600" dirty="0">
                <a:solidFill>
                  <a:srgbClr val="990033"/>
                </a:solidFill>
              </a:rPr>
              <a:t>9</a:t>
            </a:r>
            <a:r>
              <a:rPr lang="ru-RU" sz="3600" dirty="0">
                <a:solidFill>
                  <a:srgbClr val="990033"/>
                </a:solidFill>
              </a:rPr>
              <a:t>.01 по 27.0</a:t>
            </a:r>
            <a:r>
              <a:rPr lang="en-US" sz="3600" dirty="0">
                <a:solidFill>
                  <a:srgbClr val="990033"/>
                </a:solidFill>
              </a:rPr>
              <a:t>9.2023</a:t>
            </a:r>
            <a:r>
              <a:rPr lang="ru-RU" sz="3600" dirty="0">
                <a:solidFill>
                  <a:srgbClr val="990033"/>
                </a:solidFill>
              </a:rPr>
              <a:t>: </a:t>
            </a:r>
            <a:r>
              <a:rPr lang="en-US" sz="3600" dirty="0" err="1">
                <a:solidFill>
                  <a:srgbClr val="990033"/>
                </a:solidFill>
              </a:rPr>
              <a:t>ROCAa</a:t>
            </a:r>
            <a:r>
              <a:rPr lang="ru-RU" sz="3600" dirty="0">
                <a:solidFill>
                  <a:srgbClr val="990033"/>
                </a:solidFill>
              </a:rPr>
              <a:t> (слева), </a:t>
            </a:r>
            <a:r>
              <a:rPr lang="en-US" sz="3600" dirty="0" err="1">
                <a:solidFill>
                  <a:srgbClr val="990033"/>
                </a:solidFill>
              </a:rPr>
              <a:t>ROCAb</a:t>
            </a:r>
            <a:r>
              <a:rPr lang="ru-RU" sz="3600" dirty="0">
                <a:solidFill>
                  <a:srgbClr val="990033"/>
                </a:solidFill>
              </a:rPr>
              <a:t> </a:t>
            </a:r>
            <a:r>
              <a:rPr lang="en-US" sz="3600" dirty="0">
                <a:solidFill>
                  <a:srgbClr val="990033"/>
                </a:solidFill>
              </a:rPr>
              <a:t>(</a:t>
            </a:r>
            <a:r>
              <a:rPr lang="ru-RU" sz="3600" dirty="0">
                <a:solidFill>
                  <a:srgbClr val="990033"/>
                </a:solidFill>
              </a:rPr>
              <a:t>справа)</a:t>
            </a:r>
            <a:r>
              <a:rPr lang="en-US" sz="3600" dirty="0">
                <a:solidFill>
                  <a:srgbClr val="990033"/>
                </a:solidFill>
              </a:rPr>
              <a:t>, 1991-2014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05595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930226"/>
          </a:xfrm>
        </p:spPr>
        <p:txBody>
          <a:bodyPr/>
          <a:lstStyle/>
          <a:p>
            <a:r>
              <a:rPr lang="ru-RU" dirty="0">
                <a:solidFill>
                  <a:srgbClr val="990033"/>
                </a:solidFill>
              </a:rPr>
              <a:t>Сравнение </a:t>
            </a:r>
            <a:r>
              <a:rPr lang="en-US" dirty="0">
                <a:solidFill>
                  <a:srgbClr val="990033"/>
                </a:solidFill>
              </a:rPr>
              <a:t>ACC </a:t>
            </a:r>
            <a:r>
              <a:rPr lang="ru-RU" dirty="0">
                <a:solidFill>
                  <a:srgbClr val="990033"/>
                </a:solidFill>
              </a:rPr>
              <a:t>зимнего индекса САК для ПЛАВ2008 и ПЛАВ072</a:t>
            </a:r>
            <a:r>
              <a:rPr lang="en-US" dirty="0">
                <a:solidFill>
                  <a:srgbClr val="990033"/>
                </a:solidFill>
              </a:rPr>
              <a:t>L96 (1991-2010)</a:t>
            </a:r>
            <a:endParaRPr lang="ru-RU" dirty="0">
              <a:solidFill>
                <a:srgbClr val="990033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8567218"/>
              </p:ext>
            </p:extLst>
          </p:nvPr>
        </p:nvGraphicFramePr>
        <p:xfrm>
          <a:off x="755576" y="3068960"/>
          <a:ext cx="7416823" cy="32042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59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359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359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59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359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3687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632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November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December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January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February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DJF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32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Lead</a:t>
                      </a:r>
                      <a:r>
                        <a:rPr lang="en-US" sz="20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time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 month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 month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 months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 months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 month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32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SL-AV</a:t>
                      </a:r>
                      <a:r>
                        <a:rPr lang="en-US" sz="20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old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0.46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-</a:t>
                      </a:r>
                      <a:r>
                        <a:rPr lang="ru-RU" sz="2000" dirty="0">
                          <a:effectLst/>
                        </a:rPr>
                        <a:t>0.</a:t>
                      </a:r>
                      <a:r>
                        <a:rPr lang="en-US" sz="2000" dirty="0">
                          <a:effectLst/>
                        </a:rPr>
                        <a:t>08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0.</a:t>
                      </a:r>
                      <a:r>
                        <a:rPr lang="en-US" sz="2000" dirty="0">
                          <a:effectLst/>
                        </a:rPr>
                        <a:t>14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0.</a:t>
                      </a:r>
                      <a:r>
                        <a:rPr lang="en-US" sz="2000" dirty="0">
                          <a:effectLst/>
                        </a:rPr>
                        <a:t>29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0.</a:t>
                      </a:r>
                      <a:r>
                        <a:rPr lang="en-US" sz="2000" dirty="0">
                          <a:effectLst/>
                        </a:rPr>
                        <a:t>17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632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SL-AV new</a:t>
                      </a:r>
                      <a:r>
                        <a:rPr lang="ru-RU" sz="20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r>
                        <a:rPr lang="ru-RU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0.</a:t>
                      </a:r>
                      <a:r>
                        <a:rPr lang="ru-RU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0</a:t>
                      </a:r>
                      <a:r>
                        <a:rPr lang="ru-RU" sz="2000" dirty="0">
                          <a:effectLst/>
                        </a:rPr>
                        <a:t>.19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</a:t>
                      </a:r>
                      <a:r>
                        <a:rPr lang="ru-RU" sz="20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</a:t>
                      </a:r>
                      <a:r>
                        <a:rPr lang="ru-RU" sz="2000" dirty="0">
                          <a:effectLst/>
                        </a:rPr>
                        <a:t>44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043608"/>
          </a:xfrm>
        </p:spPr>
        <p:txBody>
          <a:bodyPr/>
          <a:lstStyle/>
          <a:p>
            <a:r>
              <a:rPr lang="ru-RU" dirty="0" smtClean="0">
                <a:solidFill>
                  <a:srgbClr val="990033"/>
                </a:solidFill>
              </a:rPr>
              <a:t>Основные результаты</a:t>
            </a:r>
            <a:endParaRPr lang="ru-RU" dirty="0">
              <a:solidFill>
                <a:srgbClr val="99003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229600" cy="5184576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2800" dirty="0">
                <a:solidFill>
                  <a:srgbClr val="002060"/>
                </a:solidFill>
              </a:rPr>
              <a:t>Оценки прогнозов на первую неделю </a:t>
            </a:r>
            <a:r>
              <a:rPr lang="ru-RU" sz="2800" dirty="0" smtClean="0">
                <a:solidFill>
                  <a:srgbClr val="002060"/>
                </a:solidFill>
              </a:rPr>
              <a:t>показывает </a:t>
            </a:r>
            <a:r>
              <a:rPr lang="ru-RU" sz="2800" dirty="0">
                <a:solidFill>
                  <a:srgbClr val="002060"/>
                </a:solidFill>
              </a:rPr>
              <a:t>наиболее заметное преимущество модели </a:t>
            </a:r>
            <a:r>
              <a:rPr lang="ru-RU" sz="2800" dirty="0" smtClean="0">
                <a:solidFill>
                  <a:srgbClr val="002060"/>
                </a:solidFill>
              </a:rPr>
              <a:t>ПЛАВ072L96 над ПЛАВ2008. </a:t>
            </a:r>
            <a:r>
              <a:rPr lang="ru-RU" sz="2800" dirty="0">
                <a:solidFill>
                  <a:srgbClr val="002060"/>
                </a:solidFill>
              </a:rPr>
              <a:t>Далее преимущество в оценках прогнозам по неделям постепенно уменьшается и на 4-ю неделю практически отсутствует. 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Оценки </a:t>
            </a:r>
            <a:r>
              <a:rPr lang="ru-RU" sz="2800" dirty="0">
                <a:solidFill>
                  <a:srgbClr val="002060"/>
                </a:solidFill>
              </a:rPr>
              <a:t>прогнозов на месяц: </a:t>
            </a:r>
            <a:r>
              <a:rPr lang="ru-RU" sz="2800" dirty="0" smtClean="0">
                <a:solidFill>
                  <a:srgbClr val="002060"/>
                </a:solidFill>
              </a:rPr>
              <a:t>небольшое (но стат. </a:t>
            </a:r>
            <a:r>
              <a:rPr lang="ru-RU" sz="2800" dirty="0">
                <a:solidFill>
                  <a:srgbClr val="002060"/>
                </a:solidFill>
              </a:rPr>
              <a:t>з</a:t>
            </a:r>
            <a:r>
              <a:rPr lang="ru-RU" sz="2800" dirty="0" smtClean="0">
                <a:solidFill>
                  <a:srgbClr val="002060"/>
                </a:solidFill>
              </a:rPr>
              <a:t>начимое) преимущество </a:t>
            </a:r>
            <a:r>
              <a:rPr lang="ru-RU" sz="2800" dirty="0">
                <a:solidFill>
                  <a:srgbClr val="002060"/>
                </a:solidFill>
              </a:rPr>
              <a:t>модели ПЛАВ072</a:t>
            </a:r>
            <a:r>
              <a:rPr lang="en-US" sz="2800" dirty="0" smtClean="0">
                <a:solidFill>
                  <a:srgbClr val="002060"/>
                </a:solidFill>
              </a:rPr>
              <a:t>L96</a:t>
            </a:r>
            <a:r>
              <a:rPr lang="ru-RU" sz="2800" dirty="0" smtClean="0">
                <a:solidFill>
                  <a:srgbClr val="002060"/>
                </a:solidFill>
              </a:rPr>
              <a:t>, для отдельных полей в тропиках – значительное.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Оценки прогнозов на месяц с 2х недельной заблаговременностью: то же, но все оценки хуже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212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4000" dirty="0" smtClean="0">
                <a:solidFill>
                  <a:srgbClr val="990033"/>
                </a:solidFill>
              </a:rPr>
              <a:t>Рекомендации Секции Ученого Совета Гидрометцентра</a:t>
            </a:r>
            <a:endParaRPr lang="ru-RU" sz="4000" dirty="0">
              <a:solidFill>
                <a:srgbClr val="99003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1600200"/>
            <a:ext cx="8651304" cy="4525963"/>
          </a:xfrm>
        </p:spPr>
        <p:txBody>
          <a:bodyPr/>
          <a:lstStyle/>
          <a:p>
            <a:r>
              <a:rPr lang="ru-RU" sz="2400" dirty="0" smtClean="0">
                <a:solidFill>
                  <a:srgbClr val="002060"/>
                </a:solidFill>
              </a:rPr>
              <a:t>Одобрить </a:t>
            </a:r>
            <a:r>
              <a:rPr lang="ru-RU" sz="2400" dirty="0">
                <a:solidFill>
                  <a:srgbClr val="002060"/>
                </a:solidFill>
              </a:rPr>
              <a:t>работу по созданию и развитию в Гидрометцентре России глобальной </a:t>
            </a:r>
            <a:r>
              <a:rPr lang="ru-RU" sz="2400" dirty="0" err="1">
                <a:solidFill>
                  <a:srgbClr val="002060"/>
                </a:solidFill>
              </a:rPr>
              <a:t>полулагранжевой</a:t>
            </a:r>
            <a:r>
              <a:rPr lang="ru-RU" sz="2400" dirty="0">
                <a:solidFill>
                  <a:srgbClr val="002060"/>
                </a:solidFill>
              </a:rPr>
              <a:t> модели прогноза ПЛАВ072</a:t>
            </a:r>
            <a:r>
              <a:rPr lang="en-US" sz="2400" dirty="0">
                <a:solidFill>
                  <a:srgbClr val="002060"/>
                </a:solidFill>
              </a:rPr>
              <a:t>L</a:t>
            </a:r>
            <a:r>
              <a:rPr lang="ru-RU" sz="2400" dirty="0">
                <a:solidFill>
                  <a:srgbClr val="002060"/>
                </a:solidFill>
              </a:rPr>
              <a:t>96.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Считать </a:t>
            </a:r>
            <a:r>
              <a:rPr lang="ru-RU" sz="2400" dirty="0">
                <a:solidFill>
                  <a:srgbClr val="002060"/>
                </a:solidFill>
              </a:rPr>
              <a:t>целесообразной замену модели ПЛАВ2008 моделью ПЛАВ072</a:t>
            </a:r>
            <a:r>
              <a:rPr lang="en-US" sz="2400" dirty="0">
                <a:solidFill>
                  <a:srgbClr val="002060"/>
                </a:solidFill>
              </a:rPr>
              <a:t>L</a:t>
            </a:r>
            <a:r>
              <a:rPr lang="ru-RU" sz="2400" dirty="0">
                <a:solidFill>
                  <a:srgbClr val="002060"/>
                </a:solidFill>
              </a:rPr>
              <a:t>96 при построении мульти-модельных ансамблей сезонных прогнозов Росгидромета, исключив модель ПЛАВ2008 из эксплуатации.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Рекомендовать </a:t>
            </a:r>
            <a:r>
              <a:rPr lang="ru-RU" sz="2400" dirty="0">
                <a:solidFill>
                  <a:srgbClr val="002060"/>
                </a:solidFill>
              </a:rPr>
              <a:t>модель ПЛАВ072</a:t>
            </a:r>
            <a:r>
              <a:rPr lang="en-US" sz="2400" dirty="0">
                <a:solidFill>
                  <a:srgbClr val="002060"/>
                </a:solidFill>
              </a:rPr>
              <a:t>L</a:t>
            </a:r>
            <a:r>
              <a:rPr lang="ru-RU" sz="2400" dirty="0">
                <a:solidFill>
                  <a:srgbClr val="002060"/>
                </a:solidFill>
              </a:rPr>
              <a:t>96 в качестве основной в системе долгосрочного прогноза с недельной дискретностью.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Рекомендовать </a:t>
            </a:r>
            <a:r>
              <a:rPr lang="ru-RU" sz="2400" dirty="0">
                <a:solidFill>
                  <a:srgbClr val="002060"/>
                </a:solidFill>
              </a:rPr>
              <a:t>продолжить работы по развитию на основе модели ПЛАВ072L96 совместной модели атмосферы, океана и морского льда.  </a:t>
            </a:r>
          </a:p>
          <a:p>
            <a:r>
              <a:rPr lang="ru-RU" sz="2400" dirty="0">
                <a:solidFill>
                  <a:srgbClr val="002060"/>
                </a:solidFill>
              </a:rPr>
              <a:t> 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115991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15211</TotalTime>
  <Words>920</Words>
  <Application>Microsoft Office PowerPoint</Application>
  <PresentationFormat>Экран (4:3)</PresentationFormat>
  <Paragraphs>111</Paragraphs>
  <Slides>15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Microsoft YaHei</vt:lpstr>
      <vt:lpstr>Arial</vt:lpstr>
      <vt:lpstr>Calibri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Старая и новая версия ПЛАВ</vt:lpstr>
      <vt:lpstr>Improving model climatology: DJF zonal mean U (top)and T (bottom). SLAV2018 (left), SL-AV 2022 (center), ERA5 (right)</vt:lpstr>
      <vt:lpstr>DJF MSLP field: SL-AV 2018 (top), 2022 (middle), ERA5 (bottom)</vt:lpstr>
      <vt:lpstr>Презентация PowerPoint</vt:lpstr>
      <vt:lpstr>Начальные данные и технология</vt:lpstr>
      <vt:lpstr>Оценка долгосрочных прогнозов</vt:lpstr>
      <vt:lpstr>Оценки сезонных хайндкастов для стартовых дат с 09.01 по 27.09.2023: RMS (слева), АСС (справа), 1991-2014 </vt:lpstr>
      <vt:lpstr>Оценки сезонных хайндкастов для стартовых дат с 09.01 по 27.09.2023: ROCAa (слева), ROCAb (справа), 1991-2014 </vt:lpstr>
      <vt:lpstr>Сравнение ACC зимнего индекса САК для ПЛАВ2008 и ПЛАВ072L96 (1991-2010)</vt:lpstr>
      <vt:lpstr>Основные результаты</vt:lpstr>
      <vt:lpstr>Рекомендации Секции Ученого Совета Гидрометцентра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anna</dc:creator>
  <cp:lastModifiedBy>nastja</cp:lastModifiedBy>
  <cp:revision>1229</cp:revision>
  <cp:lastPrinted>1601-01-01T00:00:00Z</cp:lastPrinted>
  <dcterms:created xsi:type="dcterms:W3CDTF">2014-06-02T13:28:11Z</dcterms:created>
  <dcterms:modified xsi:type="dcterms:W3CDTF">2023-11-22T14:00:01Z</dcterms:modified>
</cp:coreProperties>
</file>