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305" r:id="rId3"/>
    <p:sldId id="306" r:id="rId4"/>
    <p:sldId id="299" r:id="rId5"/>
    <p:sldId id="300" r:id="rId6"/>
    <p:sldId id="310" r:id="rId7"/>
    <p:sldId id="294" r:id="rId8"/>
    <p:sldId id="296" r:id="rId9"/>
    <p:sldId id="275" r:id="rId10"/>
    <p:sldId id="297" r:id="rId11"/>
    <p:sldId id="302" r:id="rId12"/>
    <p:sldId id="303" r:id="rId13"/>
    <p:sldId id="309" r:id="rId14"/>
    <p:sldId id="301" r:id="rId15"/>
    <p:sldId id="293" r:id="rId16"/>
    <p:sldId id="291" r:id="rId17"/>
    <p:sldId id="290" r:id="rId18"/>
    <p:sldId id="289" r:id="rId19"/>
    <p:sldId id="285" r:id="rId20"/>
    <p:sldId id="288" r:id="rId21"/>
    <p:sldId id="287" r:id="rId22"/>
    <p:sldId id="30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4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FF493-FA08-4ACB-BAA4-586DB64B3AF9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71614-9A46-4577-B596-C17DE4A7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E2366073-B54B-434D-8695-FD0991E724A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8C909A53-85F8-4488-A81A-649E9DFC2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KK.Obninsk@yandex.ru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4797152"/>
            <a:ext cx="3096344" cy="1512168"/>
          </a:xfrm>
        </p:spPr>
        <p:txBody>
          <a:bodyPr>
            <a:noAutofit/>
          </a:bodyPr>
          <a:lstStyle/>
          <a:p>
            <a:pPr algn="ctr"/>
            <a:r>
              <a:rPr lang="ru-RU" i="1" dirty="0" smtClean="0"/>
              <a:t>Автор</a:t>
            </a:r>
          </a:p>
          <a:p>
            <a:pPr algn="ctr"/>
            <a:r>
              <a:rPr lang="ru-RU" sz="3600" i="1" dirty="0" smtClean="0"/>
              <a:t>Клещенко Л.К.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570" y="620688"/>
            <a:ext cx="8693430" cy="3555776"/>
          </a:xfrm>
          <a:prstGeom prst="round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Методика </a:t>
            </a:r>
            <a:br>
              <a:rPr lang="ru-RU" sz="4900" b="1" dirty="0" smtClean="0"/>
            </a:br>
            <a:r>
              <a:rPr lang="ru-RU" sz="4900" b="1" dirty="0" smtClean="0"/>
              <a:t>мониторинга климата </a:t>
            </a:r>
            <a:br>
              <a:rPr lang="ru-RU" sz="4900" b="1" dirty="0" smtClean="0"/>
            </a:br>
            <a:r>
              <a:rPr lang="ru-RU" sz="4900" b="1" dirty="0" smtClean="0"/>
              <a:t>на территории РФ: </a:t>
            </a:r>
            <a:br>
              <a:rPr lang="ru-RU" sz="4900" b="1" dirty="0" smtClean="0"/>
            </a:br>
            <a:r>
              <a:rPr lang="ru-RU" sz="4900" b="1" dirty="0" smtClean="0"/>
              <a:t>продолжительность солнечного сияния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259632" y="2852936"/>
            <a:ext cx="6194066" cy="2304256"/>
          </a:xfrm>
        </p:spPr>
        <p:txBody>
          <a:bodyPr>
            <a:normAutofit/>
          </a:bodyPr>
          <a:lstStyle/>
          <a:p>
            <a:pPr algn="ctr">
              <a:spcAft>
                <a:spcPts val="1000"/>
              </a:spcAft>
            </a:pPr>
            <a:r>
              <a:rPr lang="ru-RU" dirty="0"/>
              <a:t>Клещенко Лидия Кирилловна – </a:t>
            </a:r>
            <a:endParaRPr lang="en-US" dirty="0"/>
          </a:p>
          <a:p>
            <a:pPr algn="ctr">
              <a:spcAft>
                <a:spcPts val="1000"/>
              </a:spcAft>
            </a:pPr>
            <a:r>
              <a:rPr lang="ru-RU" dirty="0"/>
              <a:t>с</a:t>
            </a:r>
            <a:r>
              <a:rPr lang="ru-RU" dirty="0" smtClean="0"/>
              <a:t>т. н. с. ВНИИГМИ-МЦД </a:t>
            </a:r>
            <a:endParaRPr lang="en-US" dirty="0"/>
          </a:p>
          <a:p>
            <a:pPr algn="ctr">
              <a:spcAft>
                <a:spcPts val="1000"/>
              </a:spcAft>
            </a:pPr>
            <a:r>
              <a:rPr lang="en-US" dirty="0">
                <a:hlinkClick r:id="rId2"/>
              </a:rPr>
              <a:t>LKK.Obninsk@yandex.ru</a:t>
            </a:r>
            <a:r>
              <a:rPr lang="en-US" dirty="0"/>
              <a:t> </a:t>
            </a:r>
            <a:endParaRPr lang="ru-RU" dirty="0"/>
          </a:p>
          <a:p>
            <a:pPr algn="ctr"/>
            <a:r>
              <a:rPr lang="ru-RU" dirty="0" smtClean="0"/>
              <a:t>Рабочий </a:t>
            </a:r>
            <a:r>
              <a:rPr lang="ru-RU" dirty="0"/>
              <a:t>телефон: </a:t>
            </a:r>
            <a:r>
              <a:rPr lang="en-US" dirty="0">
                <a:latin typeface="Arial" pitchFamily="34" charset="0"/>
                <a:cs typeface="Arial" pitchFamily="34" charset="0"/>
              </a:rPr>
              <a:t>8(484)397-49-74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785726" cy="1037977"/>
          </a:xfrm>
        </p:spPr>
        <p:txBody>
          <a:bodyPr/>
          <a:lstStyle/>
          <a:p>
            <a:pPr algn="ctr"/>
            <a:r>
              <a:rPr lang="ru-RU" b="1" dirty="0">
                <a:latin typeface="Bookman Old Style" pitchFamily="18" charset="0"/>
              </a:rPr>
              <a:t>Информация об авторе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2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мониторинга климата на территории России:  продолжительность солнечного сияния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выполнена в рамках НИР 1.3.1.1. «Мониторинг глобального климата и климата Российской Федерации и ее регионов, включая Арктику. Развитие и модернизация технологий мониторинга» Плана НИР и ОКР Росгидромета на 2020-2024 гг. </a:t>
            </a:r>
            <a:endParaRPr lang="ru-RU" sz="4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Согласно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методике подготавливается раздел  «Продолжительность солнечного сияния» в ежегодном «Докладе об особенностях климата на территории Российской Федерации».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Методика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описание всех этапов  технологии мониторинга: </a:t>
            </a:r>
            <a:endParaRPr lang="ru-RU" sz="4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массива данных для мониторинга, включающего в себя исторические и оперативные данные наблюдений на станциях; </a:t>
            </a:r>
            <a:endParaRPr lang="ru-RU" sz="4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аномалий прошедшего года и тенденций многолетних изменений ПСС на станциях;</a:t>
            </a:r>
          </a:p>
          <a:p>
            <a:pPr lvl="0">
              <a:lnSpc>
                <a:spcPct val="120000"/>
              </a:lnSpc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 осредненных характеристик мониторинга (РФ, ЕЧР, АЧР, квази-однородные физико-географические районы, федеральные округа);</a:t>
            </a:r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результатов мониторинга: карт пространственного распределения, графиков, таблиц.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Основные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использования (испытания) методики представлены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материалов, полученных для 2021 года.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1760" y="404664"/>
            <a:ext cx="3898776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Краткая </a:t>
            </a:r>
            <a:r>
              <a:rPr lang="ru-RU" b="1" dirty="0"/>
              <a:t>аннотация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2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12776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Солнечная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радиация, поступающая на землю, является одним из главных факторов формирования климата нашей планеты, а продолжительность солнечного сияния 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важной характеристикой климата. Свидетельством важности этого метеорологического элемента является, в частности, включение ПСС в систему климатического мониторинга ВМО, в рамках которого осуществляется выпуск регионального бюллетеня для Европы и Среднего Востока.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ФГБУ «ВНИИГМИ-МЦД» базы данных «Суммарная за месяц продолжительность солнечного сияния на станциях России» и доступность оперативных сводок «КЛИМАТ», содержащих информацию о ПСС за прошедший месяц, позволили приступить к мониторингу этого параметра на территории РФ по аналогии с температурой воздуха и атмосферными осадками (ИГКЭ). Результаты анализа данных о ПСС помещаются на сайте ВНИИГМИ-МЦД и опубликованы в ряде статей. </a:t>
            </a:r>
          </a:p>
        </p:txBody>
      </p:sp>
    </p:spTree>
    <p:extLst>
      <p:ext uri="{BB962C8B-B14F-4D97-AF65-F5344CB8AC3E}">
        <p14:creationId xmlns:p14="http://schemas.microsoft.com/office/powerpoint/2010/main" val="222348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68760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Разработанная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предназначена для подготовки раздела «Продолжительность солнечного сияния» в ежегодный «Доклад об особенностях климата на территории Российской Федерации».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содержит описание технологии мониторинга,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включает несколько этапов, обеспечивающих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материалов для Годового Доклада: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формирование массива данных для мониторинга режима солнечного сияния на территории РФ на основе усвоения оперативных данных и их сопряжения с историческими рядами;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 характеристик мониторинга ПСС для территории РФ по данным на метеорологических станциях и для отдельных регионов (квази-однородных физико-географических районов и федеральных округов);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выходных материалов (таблиц, карт, графиков).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Методика обеспечивает получение оценок аномальности прошедшего года относительно среднего многолетнего режима и оценку тенденций многолетних изменений продолжительности солнечного сияния на территории РФ.</a:t>
            </a:r>
          </a:p>
        </p:txBody>
      </p:sp>
    </p:spTree>
    <p:extLst>
      <p:ext uri="{BB962C8B-B14F-4D97-AF65-F5344CB8AC3E}">
        <p14:creationId xmlns:p14="http://schemas.microsoft.com/office/powerpoint/2010/main" val="61893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9704" y="332656"/>
            <a:ext cx="8042982" cy="648072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atin typeface="Bookman Old Style" pitchFamily="18" charset="0"/>
              </a:rPr>
              <a:t>Суть метода в общей схеме </a:t>
            </a:r>
            <a:endParaRPr lang="ru-RU" sz="4000" b="1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1340768"/>
            <a:ext cx="4660002" cy="578882"/>
          </a:xfrm>
          <a:prstGeom prst="flowChartAlternateProcess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Book Antiqua" pitchFamily="18" charset="0"/>
              </a:rPr>
              <a:t>Подготовка базы данных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303" y="1994469"/>
            <a:ext cx="1191994" cy="369332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Book Antiqua" pitchFamily="18" charset="0"/>
              </a:rPr>
              <a:t>CLIMAT</a:t>
            </a:r>
            <a:endParaRPr lang="en-US" dirty="0" smtClean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6" y="2576657"/>
            <a:ext cx="2339752" cy="369332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Режимные </a:t>
            </a:r>
            <a:r>
              <a:rPr lang="ru-RU" dirty="0" smtClean="0">
                <a:latin typeface="Book Antiqua" pitchFamily="18" charset="0"/>
              </a:rPr>
              <a:t>данные 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92221" y="6271628"/>
            <a:ext cx="4354077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Book Antiqua" pitchFamily="18" charset="0"/>
              </a:rPr>
              <a:t>Анализ полученных результатов</a:t>
            </a:r>
            <a:endParaRPr lang="ru-RU" sz="2000" b="1" dirty="0">
              <a:latin typeface="Book Antiqu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75386" y="3658130"/>
            <a:ext cx="5688632" cy="51077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Book Antiqua" pitchFamily="18" charset="0"/>
              </a:rPr>
              <a:t>Расчет </a:t>
            </a:r>
            <a:r>
              <a:rPr lang="ru-RU" sz="2400" b="1" dirty="0" smtClean="0">
                <a:latin typeface="Book Antiqua" pitchFamily="18" charset="0"/>
              </a:rPr>
              <a:t>характеристик мониторинга</a:t>
            </a:r>
            <a:endParaRPr lang="ru-RU" sz="2400" b="1" dirty="0" smtClean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7864" y="2019644"/>
            <a:ext cx="4116154" cy="408623"/>
          </a:xfrm>
          <a:prstGeom prst="flowChartAlternateProces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Оперативные </a:t>
            </a:r>
            <a:r>
              <a:rPr lang="ru-RU" dirty="0" smtClean="0">
                <a:latin typeface="Book Antiqua" pitchFamily="18" charset="0"/>
              </a:rPr>
              <a:t>данные наблюдений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568493" y="2487128"/>
            <a:ext cx="5575507" cy="515779"/>
          </a:xfrm>
          <a:prstGeom prst="snip2DiagRect">
            <a:avLst>
              <a:gd name="adj1" fmla="val 0"/>
              <a:gd name="adj2" fmla="val 2863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Book Antiqua" pitchFamily="18" charset="0"/>
              </a:rPr>
              <a:t>Исторические данные наблюдений </a:t>
            </a:r>
            <a:r>
              <a:rPr lang="ru-RU" dirty="0" smtClean="0">
                <a:latin typeface="Book Antiqua" pitchFamily="18" charset="0"/>
              </a:rPr>
              <a:t>на станциях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65636" y="1514107"/>
            <a:ext cx="14109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Источники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4794" y="4359758"/>
            <a:ext cx="3515118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Bookman Old Style" pitchFamily="18" charset="0"/>
              </a:rPr>
              <a:t>Расчет аномалий на станциях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465636" y="4797153"/>
            <a:ext cx="8282828" cy="360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Book Antiqua" pitchFamily="18" charset="0"/>
              </a:rPr>
              <a:t>Расчет </a:t>
            </a:r>
            <a:r>
              <a:rPr lang="ru-RU" sz="1600" dirty="0" smtClean="0">
                <a:latin typeface="Book Antiqua" pitchFamily="18" charset="0"/>
              </a:rPr>
              <a:t>характеристик аномалий (</a:t>
            </a:r>
            <a:r>
              <a:rPr lang="ru-RU" sz="1600" dirty="0" err="1" smtClean="0">
                <a:latin typeface="Book Antiqua" pitchFamily="18" charset="0"/>
              </a:rPr>
              <a:t>процентили</a:t>
            </a:r>
            <a:r>
              <a:rPr lang="ru-RU" sz="1600" dirty="0" smtClean="0">
                <a:latin typeface="Book Antiqua" pitchFamily="18" charset="0"/>
              </a:rPr>
              <a:t>, вероятности непревышения, ранги)</a:t>
            </a:r>
            <a:endParaRPr lang="ru-RU" sz="1600" dirty="0" smtClean="0">
              <a:latin typeface="Book Antiqua" pitchFamily="18" charset="0"/>
            </a:endParaRPr>
          </a:p>
          <a:p>
            <a:pPr algn="ctr"/>
            <a:endParaRPr lang="ru-RU" sz="1600" dirty="0">
              <a:latin typeface="Book Antiqu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51012" y="5273013"/>
            <a:ext cx="4682419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Book Antiqua" pitchFamily="18" charset="0"/>
              </a:rPr>
              <a:t>  Оценка</a:t>
            </a:r>
            <a:r>
              <a:rPr lang="ru-RU" sz="1600" dirty="0" smtClean="0">
                <a:latin typeface="Bookman Old Style" pitchFamily="18" charset="0"/>
              </a:rPr>
              <a:t> характеристик линейного тренда</a:t>
            </a:r>
            <a:endParaRPr lang="ru-RU" sz="1600" dirty="0">
              <a:latin typeface="Bookman Old Style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5645" y="5733256"/>
            <a:ext cx="544251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Book Antiqua" pitchFamily="18" charset="0"/>
              </a:rPr>
              <a:t>Подготовка иллюстративных материалов</a:t>
            </a:r>
            <a:endParaRPr lang="ru-RU" sz="2000" b="1" dirty="0">
              <a:latin typeface="Book Antiqu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91680" y="2054678"/>
            <a:ext cx="1423608" cy="338554"/>
          </a:xfrm>
          <a:prstGeom prst="chevron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ru-RU" sz="1600" dirty="0" smtClean="0">
                <a:latin typeface="Book Antiqua" pitchFamily="18" charset="0"/>
              </a:rPr>
              <a:t>контроль</a:t>
            </a:r>
            <a:endParaRPr lang="ru-RU" sz="1600" dirty="0">
              <a:latin typeface="Book Antiqua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33047" y="2607435"/>
            <a:ext cx="1335446" cy="307777"/>
          </a:xfrm>
          <a:prstGeom prst="chevron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ru-RU" sz="1400" dirty="0" smtClean="0">
                <a:latin typeface="Book Antiqua" pitchFamily="18" charset="0"/>
              </a:rPr>
              <a:t>контроль </a:t>
            </a:r>
            <a:endParaRPr lang="ru-RU" sz="1400" dirty="0" smtClean="0"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9912" y="3140968"/>
            <a:ext cx="4116154" cy="408623"/>
          </a:xfrm>
          <a:prstGeom prst="flowChartAlternateProces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itchFamily="18" charset="0"/>
              </a:rPr>
              <a:t>Многолетние статистики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995936" y="4359758"/>
            <a:ext cx="4930141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Bookman Old Style" pitchFamily="18" charset="0"/>
              </a:rPr>
              <a:t>Расчет регионально-осредненных аномалий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459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72819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1600" dirty="0" smtClean="0">
                <a:latin typeface="Times New Roman"/>
                <a:ea typeface="Calibri"/>
                <a:cs typeface="Times New Roman"/>
              </a:rPr>
            </a:br>
            <a:r>
              <a:rPr lang="ru-RU" sz="1600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1600" dirty="0">
                <a:latin typeface="Times New Roman"/>
                <a:ea typeface="Calibri"/>
                <a:cs typeface="Times New Roman"/>
              </a:rPr>
            </a:br>
            <a:r>
              <a:rPr lang="ru-RU" sz="1600" dirty="0" smtClean="0">
                <a:latin typeface="Times New Roman"/>
                <a:ea typeface="Calibri"/>
                <a:cs typeface="Times New Roman"/>
              </a:rPr>
              <a:t>	Вычислительные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работы для получения материалов мониторинга сгруппированы в четыре блока. Результаты работы каждого блока заносятся в одноименную папку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</a:t>
            </a:r>
            <a:r>
              <a:rPr lang="ru-RU" sz="1600" dirty="0"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latin typeface="Calibri"/>
                <a:ea typeface="Calibri"/>
                <a:cs typeface="Times New Roman"/>
              </a:rPr>
            </a:br>
            <a:r>
              <a:rPr lang="ru-RU" sz="16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1600" dirty="0" smtClean="0">
                <a:latin typeface="Calibri"/>
                <a:ea typeface="Calibri"/>
                <a:cs typeface="Times New Roman"/>
              </a:rPr>
            </a:br>
            <a:r>
              <a:rPr lang="ru-RU" sz="1600" dirty="0" smtClean="0">
                <a:latin typeface="Calibri"/>
                <a:ea typeface="Calibri"/>
                <a:cs typeface="Times New Roman"/>
              </a:rPr>
              <a:t>	</a:t>
            </a:r>
            <a:r>
              <a:rPr lang="ru-RU" sz="1600" spc="1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Программы </a:t>
            </a:r>
            <a:r>
              <a:rPr lang="ru-RU" sz="1600" spc="1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блока </a:t>
            </a:r>
            <a:r>
              <a:rPr lang="en-US" sz="1600" b="1" dirty="0">
                <a:latin typeface="Calibri"/>
                <a:ea typeface="Calibri"/>
                <a:cs typeface="Times New Roman"/>
              </a:rPr>
              <a:t>BDAT</a:t>
            </a:r>
            <a:r>
              <a:rPr lang="ru-RU" sz="1600" spc="1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обеспечивают формирование массива данных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для мониторинга режима</a:t>
            </a:r>
            <a:r>
              <a:rPr lang="ru-RU" sz="1600" spc="1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солнечного сияния на территории РФ на основе усвоения оперативных данных и их сопряжения с историческими рядами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338316"/>
              </p:ext>
            </p:extLst>
          </p:nvPr>
        </p:nvGraphicFramePr>
        <p:xfrm>
          <a:off x="457201" y="3255381"/>
          <a:ext cx="8147247" cy="1962912"/>
        </p:xfrm>
        <a:graphic>
          <a:graphicData uri="http://schemas.openxmlformats.org/drawingml/2006/table">
            <a:tbl>
              <a:tblPr firstRow="1" firstCol="1" bandRow="1"/>
              <a:tblGrid>
                <a:gridCol w="730423"/>
                <a:gridCol w="648072"/>
                <a:gridCol w="6768752"/>
              </a:tblGrid>
              <a:tr h="360178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BDAT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STAT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Файл параметров контроля –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fparc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Месячные и сезонные нормы ПСС на станциях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es_m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es_s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Y*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Формирование порции данных ПСС на станциях за прошедший год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Y*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на основе режимной и оперативной информации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FF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Пополненные ряды месячных и сезонных данных за период 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1961-Y*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гг.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ПСС на станциях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ее абсолютные и относительные аномалии –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fs_m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fs_s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Выборки месячных и сезонных данных за прошедший год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Y*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6434" y="2564904"/>
            <a:ext cx="76402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Блок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формирования исходных 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данных для проведения расчетов</a:t>
            </a:r>
            <a:endParaRPr lang="ru-RU" alt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3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104179"/>
              </p:ext>
            </p:extLst>
          </p:nvPr>
        </p:nvGraphicFramePr>
        <p:xfrm>
          <a:off x="467544" y="1340768"/>
          <a:ext cx="8229601" cy="4535424"/>
        </p:xfrm>
        <a:graphic>
          <a:graphicData uri="http://schemas.openxmlformats.org/drawingml/2006/table">
            <a:tbl>
              <a:tblPr firstRow="1" firstCol="1" bandRow="1"/>
              <a:tblGrid>
                <a:gridCol w="863327"/>
                <a:gridCol w="936104"/>
                <a:gridCol w="6430170"/>
              </a:tblGrid>
              <a:tr h="360178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BMAP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STAT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Месячные и сезонные нормы ПСС на станциях (12 месяцев, 5 сезонов).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Границы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5-го и 95-го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процентиля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для ПСС на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станциях.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PY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Списки станций, попавших в 5 и 95%-е квантили (12 месяцев, 5 сезонов)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SS</a:t>
                      </a: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RS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Файлы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данными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месячных, сезонных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годовых 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сумм ППС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 и их аномалий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 на станциях за прошедший год  для построения карт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TREND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Оценки линейного тренда 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RS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станциях: 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z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(5 сезонов)  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89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EREG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ERE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Месячные и сезонные нормы ПСС для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регионов.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ER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Ряды месячных и сезонных данных для регионов за период  1961-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 гг.,  включающие ПСС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), ее абсолютные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 и относительные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аномалии.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PQR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Границы 5-го и 95-го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процентиля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для ПСС в регионах (5 сезонов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Оценки 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вероятности непревышения 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{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ss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&lt;=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SY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*}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(5 сезонов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Данные о регионах, попавших в 5 и 95%-е квантили 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).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Данные о регионах, попавших в 5 минимумов и 5 максимумов</a:t>
                      </a:r>
                      <a:b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RS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Исходные и сглаженные ряды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сезонных и годовых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аномалий ПСС для регионов за период  1961-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 гг.  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TREND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Оценки линейного тренда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RS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для регионов: 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z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(5 сезонов)  </a:t>
                      </a:r>
                    </a:p>
                  </a:txBody>
                  <a:tcPr marL="58725" marR="58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60840" cy="1512168"/>
          </a:xfrm>
        </p:spPr>
        <p:txBody>
          <a:bodyPr>
            <a:normAutofit fontScale="90000"/>
          </a:bodyPr>
          <a:lstStyle/>
          <a:p>
            <a:r>
              <a:rPr lang="ru-RU" sz="1900" spc="1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900" spc="1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900" spc="1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900" spc="1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900" spc="1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Расчет </a:t>
            </a:r>
            <a: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характеристик мониторинга ПСС обеспечивают программы блоков:</a:t>
            </a:r>
            <a:b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</a:br>
            <a:r>
              <a:rPr lang="en-US" sz="1900" b="1" dirty="0">
                <a:solidFill>
                  <a:prstClr val="black">
                    <a:alpha val="100000"/>
                  </a:prstClr>
                </a:solidFill>
                <a:latin typeface="Calibri"/>
                <a:ea typeface="Calibri"/>
                <a:cs typeface="Times New Roman"/>
              </a:rPr>
              <a:t>BMAP</a:t>
            </a:r>
            <a:r>
              <a:rPr lang="en-US" sz="1900" dirty="0">
                <a:solidFill>
                  <a:prstClr val="black">
                    <a:alpha val="100000"/>
                  </a:prstClr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– для территории РФ на метеорологических станциях, </a:t>
            </a:r>
            <a:b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</a:br>
            <a:r>
              <a:rPr lang="en-US" sz="1900" b="1" dirty="0">
                <a:solidFill>
                  <a:prstClr val="black">
                    <a:alpha val="100000"/>
                  </a:prstClr>
                </a:solidFill>
                <a:latin typeface="Calibri"/>
                <a:ea typeface="Calibri"/>
                <a:cs typeface="Times New Roman"/>
              </a:rPr>
              <a:t>EREG</a:t>
            </a:r>
            <a:r>
              <a:rPr lang="en-US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– в среднем для регионов (РФ, ЕЧР, АЧР, квази-однородные </a:t>
            </a:r>
            <a:r>
              <a:rPr lang="ru-RU" sz="1900" dirty="0" smtClean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физико-  географические </a:t>
            </a:r>
            <a: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  <a:t>районы, федеральные округа)</a:t>
            </a:r>
            <a:br>
              <a:rPr lang="ru-RU" sz="1900" dirty="0">
                <a:solidFill>
                  <a:prstClr val="black">
                    <a:alpha val="100000"/>
                  </a:prstClr>
                </a:solidFill>
                <a:latin typeface="Times New Roman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33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33" y="332656"/>
            <a:ext cx="91350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Book Antiqua" pitchFamily="18" charset="0"/>
              </a:rPr>
              <a:t>Территория  регионов пространственного осреднения</a:t>
            </a:r>
            <a:endParaRPr lang="ru-RU" sz="2800" b="1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7504" y="4546520"/>
            <a:ext cx="4709966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NewRomanPSMT" charset="-52"/>
              </a:rPr>
              <a:t>Квази-однородные районы ( по Алисову)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4951608"/>
            <a:ext cx="4860032" cy="17543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  I - Север ЕЧР и Западной Сибири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 II - Северная часть Восточной Сибири и Якутии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III - Чукотка и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север Камчатки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IV - Центр ЕЧР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 V - Центр и юг Западной Сибири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VI - Центр и юг Восточной Сибири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VII - Дальний Восток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VIII- Алтай и Саяны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 IX- Юг ЕЧР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7" name="Рисунок 6" descr="region_numerolog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509120"/>
            <a:ext cx="3888432" cy="220119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330" y="1340768"/>
            <a:ext cx="4808537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953344" y="1988638"/>
            <a:ext cx="180020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4075" algn="r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cs typeface="Arial" pitchFamily="34" charset="0"/>
              </a:rPr>
              <a:t>Федеральные    округа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8686800" cy="452596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Все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расчеты проводятся с использованием системы статистического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 анализа </a:t>
            </a:r>
            <a:r>
              <a:rPr lang="en-US" b="1" i="1" dirty="0">
                <a:latin typeface="Times New Roman"/>
                <a:ea typeface="Calibri"/>
                <a:cs typeface="Times New Roman"/>
              </a:rPr>
              <a:t>SAS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  <a:tab pos="5934710" algn="r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состав выходных материалов мониторинга ПСС входит иллюстративный материал (таблицы, карты, графики) и подготовленный на его основе текст. </a:t>
            </a:r>
            <a:endParaRPr lang="ru-RU" sz="24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  <a:tabLst>
                <a:tab pos="457200" algn="l"/>
                <a:tab pos="5934710" algn="r"/>
              </a:tabLs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Построение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карт осуществляется с помощью графического пакета </a:t>
            </a:r>
            <a:r>
              <a:rPr lang="en-US" b="1" i="1" dirty="0">
                <a:latin typeface="Times New Roman"/>
                <a:ea typeface="Calibri"/>
                <a:cs typeface="Times New Roman"/>
              </a:rPr>
              <a:t>SURFER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построение графиков многолетних рядов и получение линии тренда – в </a:t>
            </a:r>
            <a:r>
              <a:rPr lang="ru-RU" b="1" i="1" dirty="0">
                <a:latin typeface="Times New Roman"/>
                <a:ea typeface="Calibri"/>
                <a:cs typeface="Times New Roman"/>
              </a:rPr>
              <a:t>EXEL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подготовка сложных рисунков – с помощью </a:t>
            </a:r>
            <a:r>
              <a:rPr lang="ru-RU" b="1" i="1" dirty="0" err="1">
                <a:latin typeface="Times New Roman"/>
                <a:ea typeface="Calibri"/>
                <a:cs typeface="Times New Roman"/>
              </a:rPr>
              <a:t>Photoshop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Расчеты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 соответствии с разработанной методикой осуществлялись для оценки режима солнечного сияния на территории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России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 период 2019-2021 гг. Полученные материалы были представлены в соответствующем разделе ежегодных Докладов.	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72008"/>
            <a:ext cx="82296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48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556792"/>
            <a:ext cx="7488832" cy="2295128"/>
          </a:xfrm>
        </p:spPr>
        <p:txBody>
          <a:bodyPr/>
          <a:lstStyle/>
          <a:p>
            <a:pPr algn="ctr"/>
            <a:r>
              <a:rPr lang="ru-RU" b="1" dirty="0">
                <a:solidFill>
                  <a:prstClr val="black">
                    <a:alpha val="100000"/>
                  </a:prstClr>
                </a:solidFill>
                <a:latin typeface="Bookman Old Style" pitchFamily="18" charset="0"/>
              </a:rPr>
              <a:t>Результаты использования методики для мониторинга ПСС в 2021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75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 algn="l">
              <a:buNone/>
            </a:pPr>
            <a:endParaRPr lang="ru-RU" dirty="0" smtClean="0">
              <a:latin typeface="Book Antiqua" pitchFamily="18" charset="0"/>
            </a:endParaRPr>
          </a:p>
          <a:p>
            <a:pPr marL="514350" indent="-514350" algn="l">
              <a:buNone/>
            </a:pPr>
            <a:r>
              <a:rPr lang="ru-RU" dirty="0" smtClean="0">
                <a:latin typeface="Book Antiqua" pitchFamily="18" charset="0"/>
              </a:rPr>
              <a:t>1</a:t>
            </a:r>
            <a:r>
              <a:rPr lang="ru-RU" dirty="0">
                <a:latin typeface="Book Antiqua" pitchFamily="18" charset="0"/>
              </a:rPr>
              <a:t>. </a:t>
            </a:r>
            <a:r>
              <a:rPr lang="ru-RU" b="1" u="sng" dirty="0">
                <a:latin typeface="Book Antiqua" pitchFamily="18" charset="0"/>
              </a:rPr>
              <a:t>Исторические</a:t>
            </a:r>
            <a:r>
              <a:rPr lang="en-US" b="1" u="sng" dirty="0">
                <a:latin typeface="Book Antiqua" pitchFamily="18" charset="0"/>
              </a:rPr>
              <a:t> </a:t>
            </a:r>
            <a:r>
              <a:rPr lang="ru-RU" b="1" u="sng" dirty="0">
                <a:latin typeface="Book Antiqua" pitchFamily="18" charset="0"/>
              </a:rPr>
              <a:t>ряды</a:t>
            </a:r>
            <a:r>
              <a:rPr lang="ru-RU" dirty="0">
                <a:latin typeface="Book Antiqua" pitchFamily="18" charset="0"/>
              </a:rPr>
              <a:t> с 1961 по 2020 год – 315 станций.</a:t>
            </a:r>
            <a:endParaRPr lang="ru-RU" b="1" u="sng" dirty="0">
              <a:latin typeface="Book Antiqua" pitchFamily="18" charset="0"/>
            </a:endParaRPr>
          </a:p>
          <a:p>
            <a:pPr marL="514350" indent="-514350" algn="l">
              <a:buNone/>
            </a:pPr>
            <a:r>
              <a:rPr lang="ru-RU" dirty="0">
                <a:latin typeface="Book Antiqua" pitchFamily="18" charset="0"/>
              </a:rPr>
              <a:t>2. </a:t>
            </a:r>
            <a:r>
              <a:rPr lang="ru-RU" b="1" u="sng" dirty="0">
                <a:latin typeface="Book Antiqua" pitchFamily="18" charset="0"/>
              </a:rPr>
              <a:t>Оперативные данные</a:t>
            </a:r>
            <a:r>
              <a:rPr lang="ru-RU" dirty="0">
                <a:latin typeface="Book Antiqua" pitchFamily="18" charset="0"/>
              </a:rPr>
              <a:t> (сводки «</a:t>
            </a:r>
            <a:r>
              <a:rPr lang="ru-RU" i="1" dirty="0">
                <a:latin typeface="Book Antiqua" pitchFamily="18" charset="0"/>
              </a:rPr>
              <a:t>КЛИМАТ</a:t>
            </a:r>
            <a:r>
              <a:rPr lang="ru-RU" dirty="0">
                <a:latin typeface="Book Antiqua" pitchFamily="18" charset="0"/>
              </a:rPr>
              <a:t>» за </a:t>
            </a:r>
            <a:br>
              <a:rPr lang="ru-RU" dirty="0">
                <a:latin typeface="Book Antiqua" pitchFamily="18" charset="0"/>
              </a:rPr>
            </a:br>
            <a:r>
              <a:rPr lang="ru-RU" dirty="0">
                <a:latin typeface="Book Antiqua" pitchFamily="18" charset="0"/>
              </a:rPr>
              <a:t>2021 год – 307 станций.</a:t>
            </a:r>
          </a:p>
          <a:p>
            <a:pPr marL="514350" indent="-514350" algn="l">
              <a:buNone/>
            </a:pPr>
            <a:r>
              <a:rPr lang="ru-RU" dirty="0">
                <a:latin typeface="Book Antiqua" pitchFamily="18" charset="0"/>
              </a:rPr>
              <a:t>3. </a:t>
            </a:r>
            <a:r>
              <a:rPr lang="ru-RU" b="1" u="sng" dirty="0">
                <a:latin typeface="Book Antiqua" pitchFamily="18" charset="0"/>
              </a:rPr>
              <a:t>Многолетние климатические нормы</a:t>
            </a:r>
            <a:r>
              <a:rPr lang="ru-RU" sz="2400" dirty="0">
                <a:latin typeface="Book Antiqua" pitchFamily="18" charset="0"/>
              </a:rPr>
              <a:t> – </a:t>
            </a:r>
            <a:br>
              <a:rPr lang="ru-RU" sz="2400" dirty="0">
                <a:latin typeface="Book Antiqua" pitchFamily="18" charset="0"/>
              </a:rPr>
            </a:br>
            <a:r>
              <a:rPr lang="ru-RU" dirty="0">
                <a:latin typeface="Book Antiqua" pitchFamily="18" charset="0"/>
              </a:rPr>
              <a:t>средние многолетние  значения  </a:t>
            </a:r>
            <a:r>
              <a:rPr lang="ru-RU" dirty="0" smtClean="0">
                <a:latin typeface="Book Antiqua" pitchFamily="18" charset="0"/>
              </a:rPr>
              <a:t>месячных, сезонных и годовых </a:t>
            </a:r>
            <a:r>
              <a:rPr lang="ru-RU" dirty="0">
                <a:latin typeface="Book Antiqua" pitchFamily="18" charset="0"/>
              </a:rPr>
              <a:t>сумм ПСС за 30-летний период 1981 – 2010 гг. (315 </a:t>
            </a:r>
            <a:r>
              <a:rPr lang="ru-RU" dirty="0" smtClean="0">
                <a:latin typeface="Book Antiqua" pitchFamily="18" charset="0"/>
              </a:rPr>
              <a:t>станций, 20 регионов).</a:t>
            </a:r>
            <a:endParaRPr lang="ru-RU" dirty="0"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809769"/>
          </a:xfrm>
        </p:spPr>
        <p:txBody>
          <a:bodyPr/>
          <a:lstStyle/>
          <a:p>
            <a:pPr algn="ctr"/>
            <a:r>
              <a:rPr lang="ru-RU" b="1" dirty="0">
                <a:latin typeface="Book Antiqua" pitchFamily="18" charset="0"/>
              </a:rPr>
              <a:t>Информационная база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9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359024"/>
          </a:xfrm>
        </p:spPr>
        <p:txBody>
          <a:bodyPr>
            <a:normAutofit fontScale="90000"/>
          </a:bodyPr>
          <a:lstStyle/>
          <a:p>
            <a:pPr algn="ctr">
              <a:spcBef>
                <a:spcPts val="1000"/>
              </a:spcBef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Пространственное распределение суммарной за год продолжительности солнечного сияния (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часы) и ее относительных аномалий (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%)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РФ в 2021 г. (январь – декабрь).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Кружками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синего цвета показано местоположение станций с экстремумами ниже 5-го процентиля, коричневого цвета – выше 95-го процентиля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/>
          </a:p>
        </p:txBody>
      </p:sp>
      <p:pic>
        <p:nvPicPr>
          <p:cNvPr id="1026" name="Picture 2" descr="D:\DT\Презентация\Рис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7920000" cy="250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9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39" y="1600200"/>
            <a:ext cx="7412321" cy="45259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97801"/>
          </a:xfrm>
        </p:spPr>
        <p:txBody>
          <a:bodyPr/>
          <a:lstStyle/>
          <a:p>
            <a:pPr lvl="0" indent="450215" algn="ctr" rtl="0">
              <a:spcAft>
                <a:spcPts val="1000"/>
              </a:spcAft>
            </a:pP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Относительные аномалии суммарной за год и сезоны продолжительности солнечного </a:t>
            </a:r>
            <a:r>
              <a:rPr lang="ru-RU" sz="1600" b="1" kern="1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сияния 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en-US" sz="1600" b="1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RS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%) в регионах России и вероятность ее </a:t>
            </a:r>
            <a:r>
              <a:rPr lang="ru-RU" sz="1600" b="1" kern="1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1600" b="1" kern="1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00" b="1" kern="1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непревышения 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en-US" sz="1600" b="1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</a:t>
            </a:r>
            <a:r>
              <a:rPr lang="ru-RU" sz="1600" b="1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%)</a:t>
            </a:r>
            <a:r>
              <a:rPr lang="ru-RU" sz="1600" b="1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 2021 г. </a:t>
            </a:r>
            <a:b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400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Желтым цветом выделены значения, попавшие в 5 максимальны</a:t>
            </a:r>
            <a:r>
              <a:rPr lang="ru-RU" sz="1400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х, </a:t>
            </a:r>
            <a:r>
              <a:rPr lang="ru-RU" sz="1400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серым – в 5 минимальных</a:t>
            </a:r>
            <a:r>
              <a:rPr lang="ru-RU" sz="1400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1400" kern="1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305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25793"/>
          </a:xfrm>
        </p:spPr>
        <p:txBody>
          <a:bodyPr>
            <a:noAutofit/>
          </a:bodyPr>
          <a:lstStyle/>
          <a:p>
            <a:pPr marR="449580" lvl="0" indent="450215" algn="ctr" rtl="0">
              <a:spcAft>
                <a:spcPts val="1000"/>
              </a:spcAft>
            </a:pP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Пространственное распределение относительных аномалий сезонной     продолжительности солнечного сияния (</a:t>
            </a:r>
            <a:r>
              <a:rPr lang="en-US" sz="1600" b="1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RS</a:t>
            </a: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%) на территории РФ в 2021 г. </a:t>
            </a:r>
            <a:b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400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Кружками синего цвета показано местоположение станций с экстремумами ниже 5-го процентиля, коричневого цвета – выше 95-го процентиля</a:t>
            </a:r>
            <a:r>
              <a:rPr lang="ru-RU" sz="1400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1400" kern="1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281734"/>
            <a:ext cx="8639175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1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475656" y="1772817"/>
            <a:ext cx="6192688" cy="42484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53785"/>
          </a:xfrm>
        </p:spPr>
        <p:txBody>
          <a:bodyPr>
            <a:noAutofit/>
          </a:bodyPr>
          <a:lstStyle/>
          <a:p>
            <a:pPr lvl="0" indent="-269875" algn="ctr" rtl="0">
              <a:lnSpc>
                <a:spcPct val="115000"/>
              </a:lnSpc>
            </a:pP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Относительные аномалии (%) суммарной за месяц продолжительности </a:t>
            </a:r>
            <a:b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солнечного сияния, осредненной по регионам России, в 2021 г.</a:t>
            </a:r>
            <a:r>
              <a:rPr lang="ru-RU" sz="1600" kern="12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600" kern="12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ru-RU" sz="1400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Желтым цветом выделены значения, попавшие в 5 максимальны</a:t>
            </a:r>
            <a:r>
              <a:rPr lang="ru-RU" sz="1400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х, </a:t>
            </a:r>
            <a:r>
              <a:rPr lang="ru-RU" sz="1400" i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серым – в 5 минимальных</a:t>
            </a:r>
            <a:r>
              <a:rPr lang="ru-RU" sz="1400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1400" kern="1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383308"/>
              </p:ext>
            </p:extLst>
          </p:nvPr>
        </p:nvGraphicFramePr>
        <p:xfrm>
          <a:off x="1475656" y="1628800"/>
          <a:ext cx="6135370" cy="4223766"/>
        </p:xfrm>
        <a:graphic>
          <a:graphicData uri="http://schemas.openxmlformats.org/drawingml/2006/table">
            <a:tbl>
              <a:tblPr firstRow="1" firstCol="1" bandRow="1"/>
              <a:tblGrid>
                <a:gridCol w="1642745"/>
                <a:gridCol w="366395"/>
                <a:gridCol w="366395"/>
                <a:gridCol w="366395"/>
                <a:gridCol w="402590"/>
                <a:gridCol w="402590"/>
                <a:gridCol w="389890"/>
                <a:gridCol w="366395"/>
                <a:gridCol w="366395"/>
                <a:gridCol w="366395"/>
                <a:gridCol w="366395"/>
                <a:gridCol w="366395"/>
                <a:gridCol w="366395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Регион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  е  с  я  ц  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Российская Федерация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Физико-географические регионы РФ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 ЕЧР и Зап.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 Вост. Сиб. и Якутии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Чукотка и север Камчатки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и юг Зап.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и юг Вост.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Алтай и Саяны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Юг 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Федеральные округа РФ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Южный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Северо-западный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Дальневосточный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Сибирский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Уральский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Приволжский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Северо-Кавказский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78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9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37429"/>
            <a:ext cx="8229600" cy="1143000"/>
          </a:xfrm>
        </p:spPr>
        <p:txBody>
          <a:bodyPr/>
          <a:lstStyle/>
          <a:p>
            <a:pPr lvl="0" algn="ctr" rtl="0">
              <a:spcAft>
                <a:spcPts val="1000"/>
              </a:spcAft>
            </a:pPr>
            <a:r>
              <a:rPr lang="ru-RU" sz="18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Относительные аномалии суммарной за месяц продолжительности </a:t>
            </a:r>
            <a:br>
              <a:rPr lang="ru-RU" sz="18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солнечного сияния, осредненной по территории РФ, </a:t>
            </a:r>
            <a:br>
              <a:rPr lang="ru-RU" sz="18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b="1" kern="1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ее европейской (ЕЧР) и азиатской (АЧР) частей; 2021 г.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11" y="2564904"/>
            <a:ext cx="8997950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2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5223" y="188640"/>
            <a:ext cx="8229600" cy="1143000"/>
          </a:xfrm>
        </p:spPr>
        <p:txBody>
          <a:bodyPr/>
          <a:lstStyle/>
          <a:p>
            <a:pPr lvl="0" algn="ctr" rtl="0"/>
            <a: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Пространственное распределение коэффициентов линейного тренда относительных аномалий сезонной продолжительности солнечного сияния на территории России </a:t>
            </a:r>
            <a:b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данным за 1976-2021 гг. (%/10 лет). </a:t>
            </a:r>
            <a:b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400" i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Белыми кружками выделены станции, для которых тренд статистически значим на 5%-м уровне.</a:t>
            </a:r>
            <a:endParaRPr lang="ru-RU" sz="14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6" y="1340768"/>
            <a:ext cx="8461375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5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40160"/>
          </a:xfrm>
        </p:spPr>
        <p:txBody>
          <a:bodyPr>
            <a:noAutofit/>
          </a:bodyPr>
          <a:lstStyle/>
          <a:p>
            <a:pPr lvl="0" algn="ctr" rtl="0"/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6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Оценки </a:t>
            </a:r>
            <a:r>
              <a:rPr lang="ru-RU" altLang="ru-RU" sz="16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линейного тренда относительных аномалий продолжительности солнечного сияния, осредненной по регионам России; 1976-2021 гг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b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altLang="ru-RU" sz="14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 </a:t>
            </a: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коэффициент линейного тренда (%/10 лет),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altLang="ru-RU" sz="14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 </a:t>
            </a: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вклад тренда в общую дисперсию ряда (%). 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Тренд </a:t>
            </a: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статистически значимый на </a:t>
            </a:r>
            <a:r>
              <a:rPr lang="en-US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%-м уровне показан жирным шрифтом</a:t>
            </a:r>
            <a:r>
              <a:rPr lang="ru-RU" alt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66849" y="1733772"/>
          <a:ext cx="6210301" cy="4258818"/>
        </p:xfrm>
        <a:graphic>
          <a:graphicData uri="http://schemas.openxmlformats.org/drawingml/2006/table">
            <a:tbl>
              <a:tblPr firstRow="1" firstCol="1" bandRow="1"/>
              <a:tblGrid>
                <a:gridCol w="1773413"/>
                <a:gridCol w="447468"/>
                <a:gridCol w="455394"/>
                <a:gridCol w="455394"/>
                <a:gridCol w="454784"/>
                <a:gridCol w="454784"/>
                <a:gridCol w="454784"/>
                <a:gridCol w="454784"/>
                <a:gridCol w="454784"/>
                <a:gridCol w="454784"/>
                <a:gridCol w="349928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Регион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3220" algn="ctr"/>
                        </a:tabLs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Зима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Лето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Осень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Российская Федерация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1.1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1.9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Физико-географические регионы РФ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 ЕЧР и Зап.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-2.1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-1.8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 Вост. Сибири и Якутии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9.0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Чукотка и север Камчатки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-2.4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2.0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-1.2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и юг Зап.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 и юг Вост. Сибири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Алтай и Саяны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Юг ЕЧР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2.7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Федеральные округа РФ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2.6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-5.4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Южный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3.1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Северо-западный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-5.0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-2.0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Дальневосточный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Сибирский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Уральский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0.9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-0.1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Приволжский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2.3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2.5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Северо-Кавказский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2.4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0.3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3.2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1.7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ourier New CYR"/>
                          <a:ea typeface="Calibri"/>
                          <a:cs typeface="Times New Roman"/>
                        </a:rPr>
                        <a:t> 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65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81776"/>
          </a:xfrm>
        </p:spPr>
        <p:txBody>
          <a:bodyPr/>
          <a:lstStyle/>
          <a:p>
            <a:pPr lvl="0" algn="ctr" rtl="0"/>
            <a: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Относительные аномалии (%) годовой и сезонной продолжительности солнечного сияния, осредненной по территории РФ, </a:t>
            </a:r>
            <a:b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ее европейской (ЕЧР) и азиатской (АЧР) частей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399250"/>
            <a:ext cx="6121400" cy="54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055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25793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Times New Roman"/>
                <a:ea typeface="Calibri"/>
                <a:cs typeface="Times New Roman"/>
              </a:rPr>
              <a:t>Относительные аномалии (%) суммарной за год продолжительности солнечного сияния, осредненной по квази-однородным физико-географическим регионам и ф</a:t>
            </a:r>
            <a:r>
              <a:rPr lang="ru-RU" sz="1600" b="1" dirty="0">
                <a:latin typeface="Times New Roman"/>
                <a:ea typeface="TimesNewRomanPSMT"/>
                <a:cs typeface="Times New Roman"/>
              </a:rPr>
              <a:t>едеральным округам РФ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 </a:t>
            </a:r>
            <a:endParaRPr lang="ru-RU" sz="16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57" y="1600200"/>
            <a:ext cx="803548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8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95536" y="1988841"/>
            <a:ext cx="8229600" cy="309634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По итогам заседания ЦМКП было принято решение одобрить использование </a:t>
            </a:r>
            <a:r>
              <a:rPr lang="ru-RU" dirty="0" smtClean="0"/>
              <a:t>данной методики </a:t>
            </a:r>
            <a:r>
              <a:rPr lang="ru-RU" dirty="0"/>
              <a:t>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ФГБУ </a:t>
            </a:r>
            <a:r>
              <a:rPr lang="ru-RU" dirty="0"/>
              <a:t>«ВНИИГМИ-МЦД» для подготовки раздела </a:t>
            </a:r>
            <a:r>
              <a:rPr lang="ru-RU" dirty="0" smtClean="0"/>
              <a:t>«Продолжительность солнечного сияния» </a:t>
            </a:r>
            <a:r>
              <a:rPr lang="ru-RU" dirty="0"/>
              <a:t>в ежегодном «Докладе об особенностях климата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территории Российской Федерации</a:t>
            </a:r>
            <a:r>
              <a:rPr lang="ru-RU" dirty="0" smtClean="0"/>
              <a:t>». 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>
                <a:latin typeface="Bookman Old Style" pitchFamily="18" charset="0"/>
              </a:rPr>
              <a:t>Решение ЦМКП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4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tf00001176</Template>
  <TotalTime>5512</TotalTime>
  <Words>1694</Words>
  <Application>Microsoft Office PowerPoint</Application>
  <PresentationFormat>Экран (4:3)</PresentationFormat>
  <Paragraphs>623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Custom Theme</vt:lpstr>
      <vt:lpstr> Методика  мониторинга климата  на территории РФ:  продолжительность солнечного сияния</vt:lpstr>
      <vt:lpstr>Информация об авторе</vt:lpstr>
      <vt:lpstr>       Краткая аннотация </vt:lpstr>
      <vt:lpstr>Презентация PowerPoint</vt:lpstr>
      <vt:lpstr>Презентация PowerPoint</vt:lpstr>
      <vt:lpstr>Суть метода в общей схеме </vt:lpstr>
      <vt:lpstr>   Вычислительные работы для получения материалов мониторинга сгруппированы в четыре блока. Результаты работы каждого блока заносятся в одноименную папку.   Программы блока BDAT обеспечивают формирование массива данных для мониторинга режима солнечного сияния на территории РФ на основе усвоения оперативных данных и их сопряжения с историческими рядами</vt:lpstr>
      <vt:lpstr>  Расчет характеристик мониторинга ПСС обеспечивают программы блоков: BMAP – для территории РФ на метеорологических станциях,  EREG – в среднем для регионов (РФ, ЕЧР, АЧР, квази-однородные физико-  географические районы, федеральные округа) </vt:lpstr>
      <vt:lpstr>Презентация PowerPoint</vt:lpstr>
      <vt:lpstr>Презентация PowerPoint</vt:lpstr>
      <vt:lpstr>Результаты использования методики для мониторинга ПСС в 2021 г.</vt:lpstr>
      <vt:lpstr>Информационная база</vt:lpstr>
      <vt:lpstr>Пространственное распределение суммарной за год продолжительности солнечного сияния (SS, часы) и ее относительных аномалий (RS, %)  на территории РФ в 2021 г. (январь – декабрь).  Кружками синего цвета показано местоположение станций с экстремумами ниже 5-го процентиля, коричневого цвета – выше 95-го процентиля.</vt:lpstr>
      <vt:lpstr>Относительные аномалии суммарной за год и сезоны продолжительности солнечного сияния (RS, %) в регионах России и вероятность ее  непревышения (P,%) в 2021 г.  Желтым цветом выделены значения, попавшие в 5 максимальных, серым – в 5 минимальных.</vt:lpstr>
      <vt:lpstr>Пространственное распределение относительных аномалий сезонной     продолжительности солнечного сияния (RS, %) на территории РФ в 2021 г.  Кружками синего цвета показано местоположение станций с экстремумами ниже 5-го процентиля, коричневого цвета – выше 95-го процентиля.</vt:lpstr>
      <vt:lpstr>Относительные аномалии (%) суммарной за месяц продолжительности  солнечного сияния, осредненной по регионам России, в 2021 г. Желтым цветом выделены значения, попавшие в 5 максимальных, серым – в 5 минимальных.</vt:lpstr>
      <vt:lpstr>Относительные аномалии суммарной за месяц продолжительности  солнечного сияния, осредненной по территории РФ,  ее европейской (ЕЧР) и азиатской (АЧР) частей; 2021 г.</vt:lpstr>
      <vt:lpstr>Пространственное распределение коэффициентов линейного тренда относительных аномалий сезонной продолжительности солнечного сияния на территории России  по данным за 1976-2021 гг. (%/10 лет).  Белыми кружками выделены станции, для которых тренд статистически значим на 5%-м уровне.</vt:lpstr>
      <vt:lpstr>          Оценки линейного тренда относительных аномалий продолжительности солнечного сияния, осредненной по регионам России; 1976-2021 гг.  b – коэффициент линейного тренда (%/10 лет),    D – вклад тренда в общую дисперсию ряда (%).  Тренд статистически значимый на 5%-м уровне показан жирным шрифтом </vt:lpstr>
      <vt:lpstr>Относительные аномалии (%) годовой и сезонной продолжительности солнечного сияния, осредненной по территории РФ,  ее европейской (ЕЧР) и азиатской (АЧР) частей</vt:lpstr>
      <vt:lpstr>Относительные аномалии (%) суммарной за год продолжительности солнечного сияния, осредненной по квази-однородным физико-географическим регионам и федеральным округам РФ </vt:lpstr>
      <vt:lpstr>Решение ЦМКП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 Windows</cp:lastModifiedBy>
  <cp:revision>464</cp:revision>
  <dcterms:created xsi:type="dcterms:W3CDTF">2017-11-14T13:21:41Z</dcterms:created>
  <dcterms:modified xsi:type="dcterms:W3CDTF">2022-04-27T13:27:49Z</dcterms:modified>
</cp:coreProperties>
</file>