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73" r:id="rId3"/>
    <p:sldId id="282" r:id="rId4"/>
    <p:sldId id="258" r:id="rId5"/>
    <p:sldId id="259" r:id="rId6"/>
    <p:sldId id="261" r:id="rId7"/>
    <p:sldId id="279" r:id="rId8"/>
    <p:sldId id="280" r:id="rId9"/>
    <p:sldId id="267" r:id="rId10"/>
    <p:sldId id="272" r:id="rId11"/>
    <p:sldId id="268" r:id="rId12"/>
    <p:sldId id="269" r:id="rId13"/>
    <p:sldId id="278" r:id="rId14"/>
    <p:sldId id="274" r:id="rId15"/>
    <p:sldId id="275" r:id="rId16"/>
    <p:sldId id="276" r:id="rId17"/>
    <p:sldId id="277" r:id="rId18"/>
    <p:sldId id="28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149" autoAdjust="0"/>
  </p:normalViewPr>
  <p:slideViewPr>
    <p:cSldViewPr>
      <p:cViewPr varScale="1">
        <p:scale>
          <a:sx n="83" d="100"/>
          <a:sy n="83" d="100"/>
        </p:scale>
        <p:origin x="15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1139D-EF60-4919-A05B-F654116334E3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CD046-835B-4EC2-983E-6307E8DC48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353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CD046-835B-4EC2-983E-6307E8DC48C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05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524C-D3FC-455D-A67A-A5320237D6CF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D5C1-3FAD-42D5-B84A-101C12FC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76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524C-D3FC-455D-A67A-A5320237D6CF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D5C1-3FAD-42D5-B84A-101C12FC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004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524C-D3FC-455D-A67A-A5320237D6CF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D5C1-3FAD-42D5-B84A-101C12FC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844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524C-D3FC-455D-A67A-A5320237D6CF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D5C1-3FAD-42D5-B84A-101C12FC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83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524C-D3FC-455D-A67A-A5320237D6CF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D5C1-3FAD-42D5-B84A-101C12FC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65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524C-D3FC-455D-A67A-A5320237D6CF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D5C1-3FAD-42D5-B84A-101C12FC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176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524C-D3FC-455D-A67A-A5320237D6CF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D5C1-3FAD-42D5-B84A-101C12FC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11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524C-D3FC-455D-A67A-A5320237D6CF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D5C1-3FAD-42D5-B84A-101C12FC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045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524C-D3FC-455D-A67A-A5320237D6CF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D5C1-3FAD-42D5-B84A-101C12FC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279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524C-D3FC-455D-A67A-A5320237D6CF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D5C1-3FAD-42D5-B84A-101C12FC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578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524C-D3FC-455D-A67A-A5320237D6CF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D5C1-3FAD-42D5-B84A-101C12FC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5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C524C-D3FC-455D-A67A-A5320237D6CF}" type="datetimeFigureOut">
              <a:rPr lang="ru-RU" smtClean="0"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4D5C1-3FAD-42D5-B84A-101C12FC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812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Word2.docx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11" Type="http://schemas.openxmlformats.org/officeDocument/2006/relationships/image" Target="../media/image23.tiff"/><Relationship Id="rId5" Type="http://schemas.openxmlformats.org/officeDocument/2006/relationships/image" Target="../media/image19.emf"/><Relationship Id="rId10" Type="http://schemas.openxmlformats.org/officeDocument/2006/relationships/image" Target="../media/image22.tiff"/><Relationship Id="rId4" Type="http://schemas.openxmlformats.org/officeDocument/2006/relationships/package" Target="../embeddings/_________Microsoft_Word1.docx"/><Relationship Id="rId9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84520" y="77515"/>
            <a:ext cx="184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0"/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84246" y="1830492"/>
            <a:ext cx="880055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Метод </a:t>
            </a:r>
            <a:r>
              <a:rPr lang="ru-RU" sz="2400" dirty="0"/>
              <a:t>сезонного прогноза </a:t>
            </a:r>
            <a:r>
              <a:rPr lang="ru-RU" sz="2400" dirty="0" err="1"/>
              <a:t>ледовитости</a:t>
            </a:r>
            <a:r>
              <a:rPr lang="ru-RU" sz="2400" dirty="0"/>
              <a:t> Баренцева моря </a:t>
            </a:r>
            <a:endParaRPr lang="ru-RU" sz="2400" dirty="0" smtClean="0"/>
          </a:p>
          <a:p>
            <a:pPr algn="ctr"/>
            <a:r>
              <a:rPr lang="ru-RU" sz="2400" dirty="0" smtClean="0"/>
              <a:t>заблаговременностью от </a:t>
            </a:r>
            <a:r>
              <a:rPr lang="ru-RU" sz="2400" dirty="0"/>
              <a:t>нескольких месяцев до нескольких </a:t>
            </a:r>
            <a:r>
              <a:rPr lang="ru-RU" sz="2400" dirty="0" smtClean="0"/>
              <a:t>лет </a:t>
            </a:r>
          </a:p>
          <a:p>
            <a:pPr algn="ctr"/>
            <a:r>
              <a:rPr lang="ru-RU" sz="2400" dirty="0" smtClean="0"/>
              <a:t>и </a:t>
            </a:r>
            <a:r>
              <a:rPr lang="ru-RU" sz="2400" dirty="0"/>
              <a:t>результаты его испытаний </a:t>
            </a:r>
            <a:endParaRPr lang="ru-RU" sz="2400" dirty="0" smtClean="0"/>
          </a:p>
          <a:p>
            <a:pPr algn="ctr"/>
            <a:r>
              <a:rPr lang="ru-RU" sz="2400" dirty="0" smtClean="0"/>
              <a:t>(ФГБУ «ААНИИ</a:t>
            </a:r>
            <a:r>
              <a:rPr lang="ru-RU" sz="2400" dirty="0"/>
              <a:t>», </a:t>
            </a:r>
            <a:r>
              <a:rPr lang="ru-RU" sz="2400" dirty="0" smtClean="0"/>
              <a:t>Г.В</a:t>
            </a:r>
            <a:r>
              <a:rPr lang="ru-RU" sz="2400" dirty="0"/>
              <a:t>. </a:t>
            </a:r>
            <a:r>
              <a:rPr lang="ru-RU" sz="2400" dirty="0" smtClean="0"/>
              <a:t>Алексеев (</a:t>
            </a:r>
            <a:r>
              <a:rPr lang="en-US" sz="2400" i="1" dirty="0" smtClean="0"/>
              <a:t>alexgv@aari.nw.ru</a:t>
            </a:r>
            <a:r>
              <a:rPr lang="en-US" sz="2400" dirty="0" smtClean="0"/>
              <a:t>)</a:t>
            </a:r>
            <a:r>
              <a:rPr lang="ru-RU" sz="2400" dirty="0" smtClean="0"/>
              <a:t>, </a:t>
            </a:r>
            <a:r>
              <a:rPr lang="ru-RU" sz="2400" dirty="0"/>
              <a:t>А.Е. </a:t>
            </a:r>
            <a:r>
              <a:rPr lang="ru-RU" sz="2400" dirty="0" err="1"/>
              <a:t>Вязилова</a:t>
            </a:r>
            <a:r>
              <a:rPr lang="ru-RU" sz="2400" dirty="0"/>
              <a:t>, </a:t>
            </a:r>
            <a:endParaRPr lang="en-US" sz="2400" smtClean="0"/>
          </a:p>
          <a:p>
            <a:pPr algn="ctr"/>
            <a:r>
              <a:rPr lang="ru-RU" sz="2400" smtClean="0"/>
              <a:t>Н.Е</a:t>
            </a:r>
            <a:r>
              <a:rPr lang="ru-RU" sz="2400" dirty="0"/>
              <a:t>. </a:t>
            </a:r>
            <a:r>
              <a:rPr lang="ru-RU" sz="2400" dirty="0" err="1"/>
              <a:t>Глок</a:t>
            </a:r>
            <a:r>
              <a:rPr lang="ru-RU" sz="2400" dirty="0"/>
              <a:t>, А.В. Смирнов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528170" y="5589240"/>
            <a:ext cx="22202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Москва</a:t>
            </a:r>
          </a:p>
          <a:p>
            <a:pPr algn="ctr"/>
            <a:r>
              <a:rPr lang="ru-RU" sz="2000" b="1" smtClean="0"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декабря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2017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2" y="77515"/>
            <a:ext cx="9036496" cy="1135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458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583" y="332656"/>
            <a:ext cx="91440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Из Решения Центральной методической комиссии по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гидрометеорологическим и гелиогеофизическим прогнозам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от 15 декабря 2016 г.:</a:t>
            </a:r>
          </a:p>
          <a:p>
            <a:r>
              <a:rPr lang="ru-RU" b="1" dirty="0"/>
              <a:t>ЦМКП считает целесообразным:</a:t>
            </a: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одобрить </a:t>
            </a:r>
            <a:r>
              <a:rPr lang="ru-RU" dirty="0"/>
              <a:t>работу ФГБУ «ААНИИ» по созданию метода сезонного прогноза </a:t>
            </a:r>
            <a:r>
              <a:rPr lang="ru-RU" dirty="0" err="1"/>
              <a:t>ледовитости</a:t>
            </a:r>
            <a:r>
              <a:rPr lang="ru-RU" dirty="0"/>
              <a:t> Баренцева моря заблаговременностью до 10-15 </a:t>
            </a:r>
            <a:r>
              <a:rPr lang="ru-RU" dirty="0" smtClean="0"/>
              <a:t>месяцев.</a:t>
            </a:r>
          </a:p>
          <a:p>
            <a:r>
              <a:rPr lang="ru-RU" i="1" dirty="0"/>
              <a:t>Вместе с тем отмечена неполная проработанность физического обоснования связей аномалий ТПО в выделенных районах с площадью морского льда в Баренцевом море и недостаточный объем экзаменационной выборки для характеристики </a:t>
            </a:r>
            <a:r>
              <a:rPr lang="ru-RU" i="1" dirty="0" err="1"/>
              <a:t>несмещенности</a:t>
            </a:r>
            <a:r>
              <a:rPr lang="ru-RU" i="1" dirty="0"/>
              <a:t> оценок прогноза. </a:t>
            </a:r>
          </a:p>
          <a:p>
            <a:r>
              <a:rPr lang="ru-RU" b="1" dirty="0" smtClean="0"/>
              <a:t>ЦМКП </a:t>
            </a:r>
            <a:r>
              <a:rPr lang="ru-RU" b="1" dirty="0"/>
              <a:t>рекомендует:</a:t>
            </a:r>
            <a:endParaRPr lang="ru-RU" dirty="0"/>
          </a:p>
          <a:p>
            <a:r>
              <a:rPr lang="ru-RU" dirty="0"/>
              <a:t>- ФГБУ «ААНИИ»  учесть высказанные на заседании ЦМКП замечания для совершенствования метода прогноза и осуществить испытания разработанного метода в режиме кросс-</a:t>
            </a:r>
            <a:r>
              <a:rPr lang="ru-RU" dirty="0" err="1"/>
              <a:t>валидации</a:t>
            </a:r>
            <a:r>
              <a:rPr lang="ru-RU" dirty="0"/>
              <a:t>;</a:t>
            </a:r>
          </a:p>
          <a:p>
            <a:r>
              <a:rPr lang="ru-RU" dirty="0"/>
              <a:t>- представить результаты испытаний на заседании ЦМКП в четвертом квартале 2017 года</a:t>
            </a:r>
            <a:r>
              <a:rPr lang="ru-RU" dirty="0" smtClean="0"/>
              <a:t>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66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268760"/>
            <a:ext cx="7772400" cy="4500215"/>
          </a:xfrm>
        </p:spPr>
        <p:txBody>
          <a:bodyPr>
            <a:normAutofit/>
          </a:bodyPr>
          <a:lstStyle/>
          <a:p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ЦМКП считает целесообразным: </a:t>
            </a:r>
            <a:r>
              <a:rPr lang="ru-RU" sz="20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одобрить работу ФГБУ «ААНИИ» по созданию метода сезонного прогноза </a:t>
            </a:r>
            <a:r>
              <a:rPr lang="ru-RU" sz="2000" b="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ледовитости</a:t>
            </a:r>
            <a:r>
              <a:rPr lang="ru-RU" sz="20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Баренцева моря заблаговременностью от нескольких месяцев до нескольких лет.</a:t>
            </a:r>
            <a:br>
              <a:rPr lang="ru-RU" sz="20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ЦМКП рекомендует: </a:t>
            </a:r>
            <a:r>
              <a:rPr lang="ru-RU" sz="20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использовать метод в прогностической работе </a:t>
            </a:r>
            <a:r>
              <a:rPr lang="ru-RU" sz="20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ФГБУ «ААНИИ</a:t>
            </a:r>
            <a:r>
              <a:rPr lang="ru-RU" sz="2000" b="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88641"/>
            <a:ext cx="7772400" cy="129614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заседании ЦМКП от 26 декабря 2017 года было принято следующее решение: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562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3211" y="147990"/>
            <a:ext cx="2012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СОДЕРЖАНИЕ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178524"/>
            <a:ext cx="9230091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1.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Обоснования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связей аномалий ТПО в выделенных районах с площадью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морского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льда в Баренцевом море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Роль </a:t>
            </a:r>
            <a:r>
              <a:rPr lang="ru-RU" sz="2000" dirty="0"/>
              <a:t>меридионального атмосферного и океанского переноса в формировании </a:t>
            </a:r>
            <a:endParaRPr lang="ru-RU" sz="2000" dirty="0" smtClean="0"/>
          </a:p>
          <a:p>
            <a:r>
              <a:rPr lang="ru-RU" sz="2000" dirty="0" smtClean="0"/>
              <a:t>межгодовой изменчивости </a:t>
            </a:r>
            <a:r>
              <a:rPr lang="ru-RU" sz="2000" dirty="0"/>
              <a:t>климата в </a:t>
            </a:r>
            <a:r>
              <a:rPr lang="ru-RU" sz="2000" dirty="0" smtClean="0"/>
              <a:t>Арктике;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Удаленное </a:t>
            </a:r>
            <a:r>
              <a:rPr lang="ru-RU" sz="2000" dirty="0"/>
              <a:t>влияние ТПО в </a:t>
            </a:r>
            <a:r>
              <a:rPr lang="ru-RU" sz="2000" dirty="0" smtClean="0"/>
              <a:t>низких </a:t>
            </a:r>
            <a:r>
              <a:rPr lang="ru-RU" sz="2000" dirty="0"/>
              <a:t>широтах океана на </a:t>
            </a:r>
            <a:r>
              <a:rPr lang="ru-RU" sz="2000" dirty="0" smtClean="0"/>
              <a:t>переносы</a:t>
            </a:r>
            <a:r>
              <a:rPr lang="en-US" sz="2000" dirty="0" smtClean="0"/>
              <a:t> </a:t>
            </a:r>
            <a:r>
              <a:rPr lang="ru-RU" sz="2000" dirty="0" smtClean="0"/>
              <a:t>тепла </a:t>
            </a:r>
            <a:r>
              <a:rPr lang="ru-RU" sz="2000" dirty="0"/>
              <a:t>в </a:t>
            </a:r>
            <a:r>
              <a:rPr lang="ru-RU" sz="2000" dirty="0" smtClean="0"/>
              <a:t>Арктику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Предсказуемость </a:t>
            </a:r>
            <a:r>
              <a:rPr lang="ru-RU" sz="2000" dirty="0"/>
              <a:t>колебаний климата Арктики в связи с удаленным </a:t>
            </a:r>
            <a:r>
              <a:rPr lang="ru-RU" sz="2000" dirty="0" smtClean="0"/>
              <a:t>влиянием</a:t>
            </a:r>
          </a:p>
          <a:p>
            <a:r>
              <a:rPr lang="ru-RU" sz="2000" dirty="0" smtClean="0"/>
              <a:t>2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Сезонный прогноз площади льда в Баренцевом море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j-lt"/>
                <a:cs typeface="Arial" panose="020B0604020202020204" pitchFamily="34" charset="0"/>
              </a:rPr>
              <a:t>Метод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j-lt"/>
                <a:cs typeface="Arial" panose="020B0604020202020204" pitchFamily="34" charset="0"/>
              </a:rPr>
              <a:t>Прогностический расчет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j-lt"/>
                <a:cs typeface="Arial" panose="020B0604020202020204" pitchFamily="34" charset="0"/>
              </a:rPr>
              <a:t>Оценки качества прогноза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Выводы</a:t>
            </a:r>
            <a:endParaRPr lang="en-US" sz="2000" dirty="0" smtClean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93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2247" y="-25116"/>
            <a:ext cx="5861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/>
              <a:t>Роль </a:t>
            </a:r>
            <a:r>
              <a:rPr lang="ru-RU" sz="2400" dirty="0" smtClean="0"/>
              <a:t>атмосферного </a:t>
            </a:r>
            <a:r>
              <a:rPr lang="ru-RU" sz="2400" dirty="0"/>
              <a:t>переноса тепла и </a:t>
            </a:r>
            <a:r>
              <a:rPr lang="ru-RU" sz="2400" dirty="0" smtClean="0"/>
              <a:t>влаги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258" y="436549"/>
            <a:ext cx="9112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Расчет</a:t>
            </a:r>
            <a:r>
              <a:rPr lang="ru-RU" dirty="0"/>
              <a:t>ы</a:t>
            </a:r>
            <a:r>
              <a:rPr lang="ru-RU" dirty="0" smtClean="0"/>
              <a:t> меридионального</a:t>
            </a:r>
            <a:r>
              <a:rPr lang="en-US" dirty="0" smtClean="0"/>
              <a:t> </a:t>
            </a:r>
            <a:r>
              <a:rPr lang="ru-RU" dirty="0" smtClean="0"/>
              <a:t>атмосферного </a:t>
            </a:r>
            <a:r>
              <a:rPr lang="ru-RU" dirty="0"/>
              <a:t>переноса тепла </a:t>
            </a:r>
            <a:r>
              <a:rPr lang="ru-RU" dirty="0" smtClean="0"/>
              <a:t>(MAПT</a:t>
            </a:r>
            <a:r>
              <a:rPr lang="ru-RU" dirty="0"/>
              <a:t>) </a:t>
            </a:r>
            <a:r>
              <a:rPr lang="ru-RU" dirty="0" smtClean="0"/>
              <a:t>по данным </a:t>
            </a:r>
            <a:r>
              <a:rPr lang="ru-RU" dirty="0"/>
              <a:t>ERA </a:t>
            </a:r>
            <a:r>
              <a:rPr lang="ru-RU" dirty="0" smtClean="0"/>
              <a:t>/</a:t>
            </a:r>
            <a:r>
              <a:rPr lang="en-US" dirty="0" smtClean="0"/>
              <a:t>Interim</a:t>
            </a:r>
            <a:r>
              <a:rPr lang="ru-RU" dirty="0" smtClean="0"/>
              <a:t> (</a:t>
            </a:r>
            <a:r>
              <a:rPr lang="ru-RU" dirty="0" err="1"/>
              <a:t>Dee</a:t>
            </a:r>
            <a:r>
              <a:rPr lang="ru-RU" dirty="0"/>
              <a:t> </a:t>
            </a:r>
            <a:r>
              <a:rPr lang="ru-RU" dirty="0" err="1"/>
              <a:t>et</a:t>
            </a:r>
            <a:r>
              <a:rPr lang="ru-RU" dirty="0"/>
              <a:t> </a:t>
            </a:r>
            <a:r>
              <a:rPr lang="ru-RU" dirty="0" err="1"/>
              <a:t>al</a:t>
            </a:r>
            <a:r>
              <a:rPr lang="ru-RU" dirty="0"/>
              <a:t>., 2011) для 1979-2014 гг. </a:t>
            </a:r>
            <a:r>
              <a:rPr lang="ru-RU" dirty="0" err="1" smtClean="0"/>
              <a:t>вфделяют</a:t>
            </a:r>
            <a:r>
              <a:rPr lang="ru-RU" dirty="0" smtClean="0"/>
              <a:t> две части на 70</a:t>
            </a:r>
            <a:r>
              <a:rPr lang="ru-RU" dirty="0"/>
              <a:t>⁰N, </a:t>
            </a:r>
            <a:r>
              <a:rPr lang="ru-RU" dirty="0" smtClean="0"/>
              <a:t>через которые </a:t>
            </a:r>
            <a:r>
              <a:rPr lang="ru-RU" dirty="0"/>
              <a:t>тепло и </a:t>
            </a:r>
            <a:r>
              <a:rPr lang="ru-RU" dirty="0" smtClean="0"/>
              <a:t>влага поступают </a:t>
            </a:r>
            <a:r>
              <a:rPr lang="ru-RU" dirty="0"/>
              <a:t>в область 70-90⁰N.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7" t="8869" r="3496" b="8234"/>
          <a:stretch/>
        </p:blipFill>
        <p:spPr bwMode="auto">
          <a:xfrm>
            <a:off x="1115616" y="2561963"/>
            <a:ext cx="3297567" cy="266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7" t="8325" r="3218" b="7872"/>
          <a:stretch/>
        </p:blipFill>
        <p:spPr bwMode="auto">
          <a:xfrm>
            <a:off x="4948149" y="2539691"/>
            <a:ext cx="3300761" cy="2689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139466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Атлантические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(0-80E) and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Тихоокеанские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(200-230E)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ворота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для М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в область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70-90°N 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2196480"/>
            <a:ext cx="1439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Температура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44590" y="2170359"/>
            <a:ext cx="2892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Содержание водяного пара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5373216"/>
            <a:ext cx="91255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Аномалии средней температуры воздуха и содержания водяного пара в 1000 </a:t>
            </a:r>
            <a:r>
              <a:rPr lang="ru-RU" dirty="0" err="1"/>
              <a:t>гПа</a:t>
            </a:r>
            <a:r>
              <a:rPr lang="ru-RU" dirty="0"/>
              <a:t> в январе 1979-2014 гг.</a:t>
            </a:r>
          </a:p>
        </p:txBody>
      </p:sp>
    </p:spTree>
    <p:extLst>
      <p:ext uri="{BB962C8B-B14F-4D97-AF65-F5344CB8AC3E}">
        <p14:creationId xmlns:p14="http://schemas.microsoft.com/office/powerpoint/2010/main" val="427386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 cstate="print"/>
          <a:srcRect t="2870" r="1354" b="9178"/>
          <a:stretch/>
        </p:blipFill>
        <p:spPr>
          <a:xfrm>
            <a:off x="1561586" y="686427"/>
            <a:ext cx="6321913" cy="22765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6902" y="44624"/>
            <a:ext cx="8095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Зимний MAПT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Арктику через атлантические «ворота»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растет 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течение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1979-2015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годов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5-7-летней цикличностью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4730" y="2996952"/>
            <a:ext cx="6581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Зимний </a:t>
            </a:r>
            <a:r>
              <a:rPr lang="en-US" dirty="0" smtClean="0"/>
              <a:t>MA</a:t>
            </a:r>
            <a:r>
              <a:rPr lang="ru-RU" dirty="0" smtClean="0"/>
              <a:t>П</a:t>
            </a:r>
            <a:r>
              <a:rPr lang="en-US" dirty="0" smtClean="0"/>
              <a:t>T </a:t>
            </a:r>
            <a:r>
              <a:rPr lang="ru-RU" dirty="0" smtClean="0"/>
              <a:t>явного</a:t>
            </a:r>
            <a:r>
              <a:rPr lang="en-US" dirty="0" smtClean="0"/>
              <a:t> </a:t>
            </a:r>
            <a:r>
              <a:rPr lang="en-US" dirty="0"/>
              <a:t>(a, 10</a:t>
            </a:r>
            <a:r>
              <a:rPr lang="en-US" baseline="30000" dirty="0"/>
              <a:t>5</a:t>
            </a:r>
            <a:r>
              <a:rPr lang="en-US" dirty="0"/>
              <a:t> Wm</a:t>
            </a:r>
            <a:r>
              <a:rPr lang="en-US" baseline="30000" dirty="0"/>
              <a:t>-2</a:t>
            </a:r>
            <a:r>
              <a:rPr lang="en-US" dirty="0"/>
              <a:t>) </a:t>
            </a:r>
            <a:r>
              <a:rPr lang="ru-RU" dirty="0"/>
              <a:t>и</a:t>
            </a:r>
            <a:r>
              <a:rPr lang="en-US" dirty="0" smtClean="0"/>
              <a:t> </a:t>
            </a:r>
            <a:r>
              <a:rPr lang="ru-RU" dirty="0" smtClean="0"/>
              <a:t>скрытого тепла</a:t>
            </a:r>
            <a:r>
              <a:rPr lang="en-US" dirty="0" smtClean="0"/>
              <a:t> </a:t>
            </a:r>
            <a:r>
              <a:rPr lang="en-US" dirty="0"/>
              <a:t>(b, 10</a:t>
            </a:r>
            <a:r>
              <a:rPr lang="ru-RU" baseline="30000" dirty="0"/>
              <a:t>5</a:t>
            </a:r>
            <a:r>
              <a:rPr lang="en-US" dirty="0"/>
              <a:t> </a:t>
            </a:r>
            <a:r>
              <a:rPr lang="en-US" dirty="0" smtClean="0"/>
              <a:t>Wm</a:t>
            </a:r>
            <a:r>
              <a:rPr lang="en-US" baseline="30000" dirty="0" smtClean="0"/>
              <a:t>-2</a:t>
            </a:r>
            <a:r>
              <a:rPr lang="ru-RU" baseline="30000" dirty="0"/>
              <a:t> </a:t>
            </a:r>
            <a:endParaRPr lang="ru-RU" baseline="30000" dirty="0" smtClean="0"/>
          </a:p>
          <a:p>
            <a:pPr algn="ctr"/>
            <a:r>
              <a:rPr lang="ru-RU" dirty="0" smtClean="0"/>
              <a:t> через Атлантические «ворота»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573016"/>
            <a:ext cx="3315131" cy="228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1254" y="5805264"/>
            <a:ext cx="87406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Нормализованные средние </a:t>
            </a:r>
            <a:r>
              <a:rPr lang="ru-RU" dirty="0"/>
              <a:t>температура в </a:t>
            </a:r>
            <a:r>
              <a:rPr lang="ru-RU" dirty="0" smtClean="0"/>
              <a:t>январе–феврале в 70-90°сш </a:t>
            </a:r>
            <a:r>
              <a:rPr lang="ru-RU" dirty="0"/>
              <a:t>(1) и </a:t>
            </a:r>
            <a:r>
              <a:rPr lang="ru-RU" dirty="0" smtClean="0"/>
              <a:t>переносы </a:t>
            </a:r>
          </a:p>
          <a:p>
            <a:r>
              <a:rPr lang="ru-RU" dirty="0" smtClean="0"/>
              <a:t>явного (2) и скрытого (</a:t>
            </a:r>
            <a:r>
              <a:rPr lang="ru-RU" dirty="0"/>
              <a:t>3) тепла </a:t>
            </a:r>
            <a:r>
              <a:rPr lang="ru-RU" dirty="0" smtClean="0"/>
              <a:t>через атлантические «ворота» в декабре–феврале</a:t>
            </a:r>
            <a:r>
              <a:rPr lang="en-US" dirty="0" smtClean="0"/>
              <a:t> </a:t>
            </a:r>
            <a:r>
              <a:rPr lang="ru-RU" dirty="0" smtClean="0"/>
              <a:t>на</a:t>
            </a:r>
          </a:p>
          <a:p>
            <a:r>
              <a:rPr lang="en-US" dirty="0" smtClean="0"/>
              <a:t> </a:t>
            </a:r>
            <a:r>
              <a:rPr lang="en-US" dirty="0"/>
              <a:t>1000 </a:t>
            </a:r>
            <a:r>
              <a:rPr lang="en-US" dirty="0" err="1"/>
              <a:t>hPa</a:t>
            </a:r>
            <a:r>
              <a:rPr lang="en-US" dirty="0"/>
              <a:t>. R </a:t>
            </a:r>
            <a:r>
              <a:rPr lang="en-US" dirty="0" smtClean="0"/>
              <a:t>–</a:t>
            </a:r>
            <a:r>
              <a:rPr lang="ru-RU" dirty="0" smtClean="0"/>
              <a:t> корреляция между ПТВ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MA</a:t>
            </a:r>
            <a:r>
              <a:rPr lang="ru-RU" dirty="0" smtClean="0"/>
              <a:t>П</a:t>
            </a:r>
            <a:r>
              <a:rPr lang="en-US" dirty="0" smtClean="0"/>
              <a:t>T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707904" y="1165394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04248" y="98072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б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79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2" t="6142" r="3519" b="3175"/>
          <a:stretch/>
        </p:blipFill>
        <p:spPr bwMode="auto">
          <a:xfrm>
            <a:off x="1547664" y="852077"/>
            <a:ext cx="2448272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:\Users\Alekseev\AppData\Local\Temp\_tc\corqPTQ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5" t="7606" r="8563" b="7934"/>
          <a:stretch/>
        </p:blipFill>
        <p:spPr bwMode="auto">
          <a:xfrm>
            <a:off x="4663112" y="876735"/>
            <a:ext cx="254475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32087" y="890571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63112" y="89057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3825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Пространственное </a:t>
            </a:r>
            <a:r>
              <a:rPr lang="ru-RU" dirty="0" smtClean="0"/>
              <a:t>распределение влияния переноса явного </a:t>
            </a:r>
            <a:r>
              <a:rPr lang="ru-RU" dirty="0"/>
              <a:t>и скрытого </a:t>
            </a:r>
            <a:r>
              <a:rPr lang="ru-RU" dirty="0" smtClean="0"/>
              <a:t>тепла через атлантические «ворота</a:t>
            </a:r>
            <a:r>
              <a:rPr lang="ru-RU" dirty="0"/>
              <a:t>» </a:t>
            </a:r>
            <a:r>
              <a:rPr lang="ru-RU" dirty="0" smtClean="0"/>
              <a:t>на ПТВ</a:t>
            </a:r>
            <a:r>
              <a:rPr lang="en-US" dirty="0" smtClean="0"/>
              <a:t> </a:t>
            </a:r>
            <a:r>
              <a:rPr lang="ru-RU" dirty="0" smtClean="0"/>
              <a:t>в Арктике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-36512" y="3133880"/>
            <a:ext cx="9180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Корреляция между </a:t>
            </a:r>
            <a:r>
              <a:rPr lang="ru-RU" dirty="0" smtClean="0"/>
              <a:t>переносами явного (а) и скрытого (б) тепла через атлантические ворота и температурой </a:t>
            </a:r>
            <a:r>
              <a:rPr lang="ru-RU" dirty="0"/>
              <a:t>воздуха на 1000</a:t>
            </a:r>
            <a:r>
              <a:rPr lang="en-US" dirty="0"/>
              <a:t> </a:t>
            </a:r>
            <a:r>
              <a:rPr lang="ru-RU" dirty="0" err="1" smtClean="0"/>
              <a:t>гПа</a:t>
            </a:r>
            <a:r>
              <a:rPr lang="ru-RU" dirty="0" smtClean="0"/>
              <a:t> по данным </a:t>
            </a:r>
            <a:r>
              <a:rPr lang="ru-RU" dirty="0" err="1" smtClean="0"/>
              <a:t>реанализа</a:t>
            </a:r>
            <a:r>
              <a:rPr lang="ru-RU" dirty="0" smtClean="0"/>
              <a:t> за 1980-2015 </a:t>
            </a:r>
            <a:r>
              <a:rPr lang="ru-RU" dirty="0" err="1" smtClean="0"/>
              <a:t>гг</a:t>
            </a:r>
            <a:endParaRPr lang="ru-RU" dirty="0"/>
          </a:p>
        </p:txBody>
      </p:sp>
      <p:pic>
        <p:nvPicPr>
          <p:cNvPr id="9" name="Рисунок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21" b="4457"/>
          <a:stretch>
            <a:fillRect/>
          </a:stretch>
        </p:blipFill>
        <p:spPr bwMode="auto">
          <a:xfrm>
            <a:off x="1929040" y="3780211"/>
            <a:ext cx="5151438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6191082"/>
            <a:ext cx="91805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Корреляция между переносами явного (а) и скрытого (б) тепла через атлантические ворота и температурой воздуха на 1000</a:t>
            </a:r>
            <a:r>
              <a:rPr lang="en-US" dirty="0"/>
              <a:t> </a:t>
            </a:r>
            <a:r>
              <a:rPr lang="ru-RU" dirty="0" err="1"/>
              <a:t>гПа</a:t>
            </a:r>
            <a:r>
              <a:rPr lang="ru-RU" dirty="0"/>
              <a:t> по </a:t>
            </a:r>
            <a:r>
              <a:rPr lang="ru-RU" dirty="0" smtClean="0"/>
              <a:t>данным глобальной модели </a:t>
            </a:r>
            <a:r>
              <a:rPr lang="en-US" dirty="0" smtClean="0"/>
              <a:t>MPI-ESM-MR</a:t>
            </a:r>
            <a:r>
              <a:rPr lang="ru-RU" dirty="0" smtClean="0"/>
              <a:t> из </a:t>
            </a:r>
            <a:r>
              <a:rPr lang="en-US" dirty="0" smtClean="0"/>
              <a:t>CMIP5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259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656" y="23737"/>
            <a:ext cx="87650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Модельные данные эксперимента </a:t>
            </a:r>
            <a:r>
              <a:rPr lang="ru-RU" dirty="0" smtClean="0"/>
              <a:t>со </a:t>
            </a:r>
            <a:r>
              <a:rPr lang="ru-RU" dirty="0"/>
              <a:t>сценарием выбросов RCP8.5 для 1980-2100 гг.</a:t>
            </a:r>
            <a:br>
              <a:rPr lang="ru-RU" dirty="0"/>
            </a:br>
            <a:r>
              <a:rPr lang="ru-RU" dirty="0" smtClean="0"/>
              <a:t>показывают </a:t>
            </a:r>
            <a:r>
              <a:rPr lang="ru-RU" dirty="0"/>
              <a:t>увеличение переноса атмосферного тепла в </a:t>
            </a:r>
            <a:r>
              <a:rPr lang="ru-RU" dirty="0" smtClean="0"/>
              <a:t>Арктику через атлантические </a:t>
            </a:r>
          </a:p>
          <a:p>
            <a:pPr algn="ctr"/>
            <a:r>
              <a:rPr lang="ru-RU" dirty="0" smtClean="0"/>
              <a:t>«ворота</a:t>
            </a:r>
            <a:r>
              <a:rPr lang="ru-RU" dirty="0"/>
              <a:t>» </a:t>
            </a:r>
            <a:r>
              <a:rPr lang="ru-RU" dirty="0" smtClean="0"/>
              <a:t>в </a:t>
            </a:r>
            <a:r>
              <a:rPr lang="ru-RU" dirty="0"/>
              <a:t>соответствии с </a:t>
            </a:r>
            <a:r>
              <a:rPr lang="ru-RU" dirty="0" smtClean="0"/>
              <a:t>прогнозируемым ростом </a:t>
            </a:r>
            <a:r>
              <a:rPr lang="ru-RU" dirty="0"/>
              <a:t>температуры воздуха в Арктике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" t="52316"/>
          <a:stretch>
            <a:fillRect/>
          </a:stretch>
        </p:blipFill>
        <p:spPr bwMode="auto">
          <a:xfrm>
            <a:off x="439775" y="1412776"/>
            <a:ext cx="8216005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4293096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Зимние MAПT явного (c</a:t>
            </a:r>
            <a:r>
              <a:rPr lang="ru-RU" dirty="0"/>
              <a:t>) и скрытого (d) тепла через атлантические «ворота» на разных изобарических </a:t>
            </a:r>
            <a:r>
              <a:rPr lang="ru-RU" dirty="0" smtClean="0"/>
              <a:t>уровнях по данным </a:t>
            </a:r>
            <a:r>
              <a:rPr lang="ru-RU" dirty="0"/>
              <a:t>модели </a:t>
            </a:r>
            <a:r>
              <a:rPr lang="ru-RU" dirty="0" smtClean="0"/>
              <a:t>MPI-ESM-MR из </a:t>
            </a:r>
            <a:r>
              <a:rPr lang="en-US" dirty="0" smtClean="0"/>
              <a:t>CMIP5</a:t>
            </a:r>
            <a:r>
              <a:rPr lang="ru-RU" dirty="0" smtClean="0"/>
              <a:t> </a:t>
            </a:r>
            <a:r>
              <a:rPr lang="ru-RU" dirty="0"/>
              <a:t>с использованием сценария эмиссии RCP8.5 до 2100</a:t>
            </a:r>
          </a:p>
        </p:txBody>
      </p:sp>
    </p:spTree>
    <p:extLst>
      <p:ext uri="{BB962C8B-B14F-4D97-AF65-F5344CB8AC3E}">
        <p14:creationId xmlns:p14="http://schemas.microsoft.com/office/powerpoint/2010/main" val="387053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9088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E:\DATA\ice_T\2016\Tkm_SIE_BS_5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577968"/>
            <a:ext cx="4047553" cy="247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726" y="552547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Колебания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температуры воды на Кольском разрезе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Баренцевом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море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подтверждают сильное влияние притока атлантической воды на морской ледяной покров в приатлантической Арктике.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3910" y="4365104"/>
            <a:ext cx="8985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Нормированные значения температуры воды в Кольском разрезе (1), ПМЛ в Арктике (2)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в Баренцевом море (3) в мае. Коэффициент корреляции между (1) и (2): </a:t>
            </a:r>
          </a:p>
          <a:p>
            <a:pPr algn="ctr"/>
            <a:r>
              <a:rPr lang="ru-RU" dirty="0"/>
              <a:t>-0,92 (-0,83), между (1) и (3):  -0,87 (-0,76). Знак аномалии температуры воды изменен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4104" y="53891"/>
            <a:ext cx="5197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Влияние океанского притока тепла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89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27531" y="312954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 притоки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атмосферного и океанского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тепла из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низких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широт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Арктику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влияют аномалии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ТПО в тропических океанах. Участие в переносах океанской циркуляции ведет к запаздыванию в реакции характеристик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климата Арктики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несколько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лет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641" y="1267061"/>
            <a:ext cx="5893841" cy="201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6955" y="3301727"/>
            <a:ext cx="91391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cs typeface="Arial" panose="020B0604020202020204" pitchFamily="34" charset="0"/>
              </a:rPr>
              <a:t>Области в низких широтах океанов, аномалии ТПО в которых влияют на переносы тепла в Арктику. Нанесены к-ты </a:t>
            </a:r>
            <a:r>
              <a:rPr lang="ru-RU" dirty="0" smtClean="0">
                <a:cs typeface="Arial" panose="020B0604020202020204" pitchFamily="34" charset="0"/>
              </a:rPr>
              <a:t>корреляции между </a:t>
            </a:r>
            <a:r>
              <a:rPr lang="ru-RU" dirty="0">
                <a:cs typeface="Arial" panose="020B0604020202020204" pitchFamily="34" charset="0"/>
              </a:rPr>
              <a:t>аномалиями ТПО в октябре и зимними МАПТ спустя 27 месяцев   </a:t>
            </a:r>
          </a:p>
        </p:txBody>
      </p:sp>
      <p:pic>
        <p:nvPicPr>
          <p:cNvPr id="6" name="Рисунок 5"/>
          <p:cNvPicPr/>
          <p:nvPr/>
        </p:nvPicPr>
        <p:blipFill rotWithShape="1">
          <a:blip r:embed="rId3"/>
          <a:srcRect l="49359"/>
          <a:stretch/>
        </p:blipFill>
        <p:spPr bwMode="auto">
          <a:xfrm>
            <a:off x="179512" y="4225057"/>
            <a:ext cx="2952327" cy="2012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8"/>
          <a:stretch/>
        </p:blipFill>
        <p:spPr bwMode="auto">
          <a:xfrm>
            <a:off x="3121456" y="4362942"/>
            <a:ext cx="2962712" cy="1730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5"/>
          <a:srcRect l="58291" t="9069" r="-661" b="5819"/>
          <a:stretch/>
        </p:blipFill>
        <p:spPr bwMode="auto">
          <a:xfrm>
            <a:off x="6300192" y="4293096"/>
            <a:ext cx="2376264" cy="18659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08521" y="6167045"/>
            <a:ext cx="4904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cs typeface="Arial" panose="020B0604020202020204" pitchFamily="34" charset="0"/>
              </a:rPr>
              <a:t>АТПО</a:t>
            </a:r>
            <a:r>
              <a:rPr lang="en-US" dirty="0" smtClean="0">
                <a:cs typeface="Arial" panose="020B0604020202020204" pitchFamily="34" charset="0"/>
              </a:rPr>
              <a:t> </a:t>
            </a:r>
            <a:r>
              <a:rPr lang="ru-RU" dirty="0" smtClean="0">
                <a:cs typeface="Arial" panose="020B0604020202020204" pitchFamily="34" charset="0"/>
              </a:rPr>
              <a:t>в</a:t>
            </a:r>
            <a:r>
              <a:rPr lang="en-US" dirty="0" smtClean="0">
                <a:cs typeface="Arial" panose="020B0604020202020204" pitchFamily="34" charset="0"/>
              </a:rPr>
              <a:t> </a:t>
            </a:r>
            <a:r>
              <a:rPr lang="ru-RU" dirty="0" smtClean="0">
                <a:cs typeface="Arial" panose="020B0604020202020204" pitchFamily="34" charset="0"/>
              </a:rPr>
              <a:t>октябре</a:t>
            </a:r>
            <a:r>
              <a:rPr lang="en-US" dirty="0" smtClean="0">
                <a:cs typeface="Arial" panose="020B0604020202020204" pitchFamily="34" charset="0"/>
              </a:rPr>
              <a:t> </a:t>
            </a:r>
            <a:r>
              <a:rPr lang="en-US" dirty="0">
                <a:cs typeface="Arial" panose="020B0604020202020204" pitchFamily="34" charset="0"/>
              </a:rPr>
              <a:t>(1) </a:t>
            </a:r>
            <a:r>
              <a:rPr lang="ru-RU" dirty="0" smtClean="0">
                <a:cs typeface="Arial" panose="020B0604020202020204" pitchFamily="34" charset="0"/>
              </a:rPr>
              <a:t>и  Т(</a:t>
            </a:r>
            <a:r>
              <a:rPr lang="en-US" dirty="0" smtClean="0">
                <a:cs typeface="Arial" panose="020B0604020202020204" pitchFamily="34" charset="0"/>
              </a:rPr>
              <a:t>5</a:t>
            </a:r>
            <a:r>
              <a:rPr lang="ru-RU" dirty="0" smtClean="0">
                <a:cs typeface="Arial" panose="020B0604020202020204" pitchFamily="34" charset="0"/>
              </a:rPr>
              <a:t>0-200) на Кольском разрезе в январе-феврале</a:t>
            </a:r>
            <a:r>
              <a:rPr lang="en-US" dirty="0" smtClean="0">
                <a:cs typeface="Arial" panose="020B0604020202020204" pitchFamily="34" charset="0"/>
              </a:rPr>
              <a:t> </a:t>
            </a:r>
            <a:r>
              <a:rPr lang="ru-RU" dirty="0" smtClean="0">
                <a:cs typeface="Arial" panose="020B0604020202020204" pitchFamily="34" charset="0"/>
              </a:rPr>
              <a:t>(2) спустя 27 месяцев</a:t>
            </a:r>
            <a:endParaRPr lang="ru-RU" dirty="0"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15184" y="6158955"/>
            <a:ext cx="3887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АТПО в октябре (1) и площадь льда </a:t>
            </a:r>
          </a:p>
          <a:p>
            <a:r>
              <a:rPr lang="ru-RU" dirty="0" smtClean="0"/>
              <a:t>в СЛО (2) в декабре через 38 месяцев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55400" y="-25116"/>
            <a:ext cx="5695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Роль аномалий ТПО в низких широтах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52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4960" y="110860"/>
            <a:ext cx="8702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Механизм передачи влияния аномалий ТПО из низких широт в Арктику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476" y="510970"/>
            <a:ext cx="91240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Аномалии ТПО в низких широтах усиливают атмосферные циркуляции </a:t>
            </a:r>
            <a:r>
              <a:rPr lang="ru-RU" dirty="0" err="1" smtClean="0"/>
              <a:t>Хэдли</a:t>
            </a:r>
            <a:r>
              <a:rPr lang="ru-RU" dirty="0" smtClean="0"/>
              <a:t> и </a:t>
            </a:r>
            <a:r>
              <a:rPr lang="ru-RU" dirty="0" err="1" smtClean="0"/>
              <a:t>Феррела</a:t>
            </a:r>
            <a:r>
              <a:rPr lang="ru-RU" dirty="0" smtClean="0"/>
              <a:t>, </a:t>
            </a:r>
          </a:p>
          <a:p>
            <a:pPr algn="ctr"/>
            <a:r>
              <a:rPr lang="ru-RU" dirty="0" smtClean="0"/>
              <a:t>отражающие увеличение меридиональных  переносов, ослабляют NAO, что уменьшает </a:t>
            </a:r>
          </a:p>
          <a:p>
            <a:pPr algn="ctr"/>
            <a:r>
              <a:rPr lang="ru-RU" dirty="0" smtClean="0"/>
              <a:t>потери тепла океаном, и все это вместе увеличивает океанские переносы в системе </a:t>
            </a:r>
          </a:p>
          <a:p>
            <a:pPr algn="ctr"/>
            <a:r>
              <a:rPr lang="ru-RU" dirty="0" smtClean="0"/>
              <a:t>Гольфстрим, Северо-Атлантическое, Западно-</a:t>
            </a:r>
            <a:r>
              <a:rPr lang="ru-RU" dirty="0" err="1" smtClean="0"/>
              <a:t>Шпицбергенское</a:t>
            </a:r>
            <a:r>
              <a:rPr lang="ru-RU" dirty="0" smtClean="0"/>
              <a:t> и Норвежские течения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772816"/>
            <a:ext cx="4014053" cy="2724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3342" y="4373340"/>
            <a:ext cx="44000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Схема влияния АТПО на Арктику.</a:t>
            </a:r>
          </a:p>
          <a:p>
            <a:r>
              <a:rPr lang="en-US" dirty="0" smtClean="0"/>
              <a:t> </a:t>
            </a:r>
            <a:r>
              <a:rPr lang="en-US" dirty="0"/>
              <a:t>1 – </a:t>
            </a:r>
            <a:r>
              <a:rPr lang="ru-RU" dirty="0" smtClean="0"/>
              <a:t>АТПО</a:t>
            </a:r>
            <a:r>
              <a:rPr lang="en-US" dirty="0" smtClean="0"/>
              <a:t>, </a:t>
            </a:r>
            <a:r>
              <a:rPr lang="en-US" dirty="0"/>
              <a:t>2 – </a:t>
            </a:r>
            <a:r>
              <a:rPr lang="ru-RU" dirty="0" smtClean="0"/>
              <a:t>Гольфстрим</a:t>
            </a:r>
            <a:r>
              <a:rPr lang="en-US" dirty="0" smtClean="0"/>
              <a:t>, </a:t>
            </a:r>
            <a:r>
              <a:rPr lang="en-US" dirty="0"/>
              <a:t>3 – </a:t>
            </a:r>
            <a:r>
              <a:rPr lang="ru-RU" dirty="0" smtClean="0"/>
              <a:t>Северо-Атлантическое</a:t>
            </a:r>
            <a:r>
              <a:rPr lang="en-US" dirty="0" smtClean="0"/>
              <a:t>, </a:t>
            </a:r>
            <a:r>
              <a:rPr lang="ru-RU" dirty="0" smtClean="0"/>
              <a:t>Норвежское и Западно-</a:t>
            </a:r>
            <a:r>
              <a:rPr lang="ru-RU" dirty="0" err="1" smtClean="0"/>
              <a:t>Шпицбергенское</a:t>
            </a:r>
            <a:r>
              <a:rPr lang="ru-RU" dirty="0" smtClean="0"/>
              <a:t> течения</a:t>
            </a:r>
            <a:r>
              <a:rPr lang="en-US" dirty="0" smtClean="0"/>
              <a:t>, </a:t>
            </a:r>
            <a:r>
              <a:rPr lang="en-US" dirty="0"/>
              <a:t>SJ – Subtropical jet, </a:t>
            </a:r>
            <a:r>
              <a:rPr lang="en-US" dirty="0" smtClean="0"/>
              <a:t>PJ </a:t>
            </a:r>
            <a:r>
              <a:rPr lang="en-US" dirty="0"/>
              <a:t>– polar jet. 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905" y="1772816"/>
            <a:ext cx="55530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01442" y="3573016"/>
            <a:ext cx="50625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Композиты аномалий </a:t>
            </a:r>
            <a:r>
              <a:rPr lang="ru-RU" dirty="0" err="1" smtClean="0"/>
              <a:t>сргод</a:t>
            </a:r>
            <a:r>
              <a:rPr lang="ru-RU" dirty="0" smtClean="0"/>
              <a:t> ТПО при сильных отрицательных (а) и положительных (б) среднегодовых</a:t>
            </a:r>
            <a:r>
              <a:rPr lang="en-US" dirty="0" smtClean="0"/>
              <a:t> NAO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581128"/>
            <a:ext cx="272415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63846" y="6237312"/>
            <a:ext cx="4742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ru-RU" dirty="0"/>
              <a:t>Н</a:t>
            </a:r>
            <a:r>
              <a:rPr lang="ru-RU" dirty="0" smtClean="0"/>
              <a:t>ормализованные аномалии среднегодовых </a:t>
            </a:r>
          </a:p>
          <a:p>
            <a:pPr algn="ctr"/>
            <a:r>
              <a:rPr lang="ru-RU" dirty="0" smtClean="0"/>
              <a:t>ТПО(1) и </a:t>
            </a:r>
            <a:r>
              <a:rPr lang="en-US" dirty="0" smtClean="0"/>
              <a:t> </a:t>
            </a:r>
            <a:r>
              <a:rPr lang="en-US" dirty="0"/>
              <a:t>NAO (2)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943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09157"/>
            <a:ext cx="5657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22548" y="2863245"/>
            <a:ext cx="91310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Корреляции между среднегодовыми АТПО в низких широтах и во всей Северной Атлантике в </a:t>
            </a:r>
            <a:r>
              <a:rPr lang="en-US" dirty="0" smtClean="0"/>
              <a:t>1980-2015</a:t>
            </a:r>
            <a:r>
              <a:rPr lang="ru-RU" dirty="0" smtClean="0"/>
              <a:t>гг.</a:t>
            </a:r>
            <a:r>
              <a:rPr lang="en-US" dirty="0" smtClean="0"/>
              <a:t>. </a:t>
            </a:r>
            <a:r>
              <a:rPr lang="ru-RU" dirty="0" smtClean="0"/>
              <a:t> </a:t>
            </a:r>
            <a:r>
              <a:rPr lang="en-US" dirty="0" smtClean="0"/>
              <a:t>a </a:t>
            </a:r>
            <a:r>
              <a:rPr lang="en-US" dirty="0"/>
              <a:t>– timed correlation</a:t>
            </a:r>
            <a:r>
              <a:rPr lang="en-US" dirty="0" smtClean="0"/>
              <a:t>;  </a:t>
            </a:r>
            <a:r>
              <a:rPr lang="en-US" dirty="0"/>
              <a:t>b </a:t>
            </a:r>
            <a:r>
              <a:rPr lang="en-US" dirty="0" smtClean="0"/>
              <a:t>– </a:t>
            </a:r>
            <a:r>
              <a:rPr lang="ru-RU" dirty="0" smtClean="0"/>
              <a:t>сдвиг</a:t>
            </a:r>
            <a:r>
              <a:rPr lang="en-US" dirty="0" smtClean="0"/>
              <a:t> </a:t>
            </a:r>
            <a:r>
              <a:rPr lang="en-US" dirty="0"/>
              <a:t>3 </a:t>
            </a:r>
            <a:r>
              <a:rPr lang="ru-RU" dirty="0" smtClean="0"/>
              <a:t>года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948" y="116632"/>
            <a:ext cx="91085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Положительные АТПО к северу от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40⁰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которые соответствуют положительным АТПО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 низких широтах Атлантики и отрицательному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NAO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через 3 года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проявляются в Норвежском и Баренцевом морях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998" y="3717032"/>
            <a:ext cx="923652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Начальным воздействием является </a:t>
            </a:r>
            <a:r>
              <a:rPr lang="ru-RU" dirty="0" smtClean="0"/>
              <a:t>формирование аномалий ТПО в низких широтах океана, </a:t>
            </a:r>
            <a:r>
              <a:rPr lang="ru-RU" dirty="0"/>
              <a:t>вызывающее </a:t>
            </a:r>
            <a:r>
              <a:rPr lang="ru-RU" dirty="0" smtClean="0"/>
              <a:t>усиление меридиональных </a:t>
            </a:r>
            <a:r>
              <a:rPr lang="ru-RU" dirty="0"/>
              <a:t>переносов в атмосфере, а в Атлантическом океане – увеличение меридионального переноса тепла. На выходе через 2-3 года отмечается </a:t>
            </a:r>
            <a:r>
              <a:rPr lang="ru-RU" dirty="0" smtClean="0"/>
              <a:t>рост </a:t>
            </a:r>
            <a:r>
              <a:rPr lang="ru-RU" dirty="0"/>
              <a:t>зимних атмосферных переносов тепла через «атлантические ворота» на 70° </a:t>
            </a:r>
            <a:r>
              <a:rPr lang="ru-RU" dirty="0" err="1" smtClean="0"/>
              <a:t>с.ш</a:t>
            </a:r>
            <a:r>
              <a:rPr lang="ru-RU" dirty="0"/>
              <a:t>.</a:t>
            </a:r>
            <a:r>
              <a:rPr lang="ru-RU" dirty="0" smtClean="0"/>
              <a:t> </a:t>
            </a:r>
            <a:r>
              <a:rPr lang="ru-RU" dirty="0"/>
              <a:t>и поступления атлантической воды в Баренцевом море, которые влияют на </a:t>
            </a:r>
            <a:r>
              <a:rPr lang="ru-RU" dirty="0" smtClean="0"/>
              <a:t>распространение </a:t>
            </a:r>
            <a:r>
              <a:rPr lang="ru-RU" dirty="0"/>
              <a:t>морского льда</a:t>
            </a:r>
          </a:p>
        </p:txBody>
      </p:sp>
    </p:spTree>
    <p:extLst>
      <p:ext uri="{BB962C8B-B14F-4D97-AF65-F5344CB8AC3E}">
        <p14:creationId xmlns:p14="http://schemas.microsoft.com/office/powerpoint/2010/main" val="364771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3888" y="181761"/>
            <a:ext cx="1621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Публикации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908720"/>
            <a:ext cx="9144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1.Алексеев </a:t>
            </a:r>
            <a:r>
              <a:rPr lang="ru-RU" dirty="0"/>
              <a:t>Г.В., </a:t>
            </a:r>
            <a:r>
              <a:rPr lang="ru-RU" dirty="0" err="1"/>
              <a:t>Глок</a:t>
            </a:r>
            <a:r>
              <a:rPr lang="ru-RU" dirty="0"/>
              <a:t> Н.И. Влияние </a:t>
            </a:r>
            <a:r>
              <a:rPr lang="ru-RU" dirty="0" err="1"/>
              <a:t>приэкваториальной</a:t>
            </a:r>
            <a:r>
              <a:rPr lang="ru-RU" dirty="0"/>
              <a:t> Северной Атлантики на потепление и  сокращение  площади  морского  льда  в  Арктике.  Проблемы  Арктики  и  Антарктики. 2016. № 4. С. 80–87.</a:t>
            </a:r>
          </a:p>
          <a:p>
            <a:r>
              <a:rPr lang="ru-RU" dirty="0"/>
              <a:t>2.Алексеев Г.В., </a:t>
            </a:r>
            <a:r>
              <a:rPr lang="ru-RU" dirty="0" err="1"/>
              <a:t>Глок</a:t>
            </a:r>
            <a:r>
              <a:rPr lang="ru-RU" dirty="0"/>
              <a:t> Н.И., Смирнов А.В., </a:t>
            </a:r>
            <a:r>
              <a:rPr lang="ru-RU" dirty="0" err="1"/>
              <a:t>Вязилова</a:t>
            </a:r>
            <a:r>
              <a:rPr lang="ru-RU" dirty="0"/>
              <a:t> А.Е. Влияние Северной Атлантики на колебания  климата  в  Баренцевом  море  и  их  предсказуемость. Метеорология  и гидрология. 2016. № 8. С. 38–56.</a:t>
            </a:r>
          </a:p>
          <a:p>
            <a:r>
              <a:rPr lang="ru-RU" dirty="0"/>
              <a:t>3.Алексеев  Г.В.,  Кузмина  С.И.,  </a:t>
            </a:r>
            <a:r>
              <a:rPr lang="ru-RU" dirty="0" err="1"/>
              <a:t>Уразгильдеева</a:t>
            </a:r>
            <a:r>
              <a:rPr lang="ru-RU" dirty="0"/>
              <a:t>  А.В.,  Бобылев  Л.П.  Влияние  атмосферных переносов  тепла  и  влаги  на  усиление  потепления  в  Арктике  в  зимний  период. Фундаментальная и прикладная климатология. 2016. Т. 1. С. 43–63. 35. </a:t>
            </a:r>
          </a:p>
          <a:p>
            <a:r>
              <a:rPr lang="ru-RU" dirty="0"/>
              <a:t>4.Алексеев Г.В., Кузмина С.И., </a:t>
            </a:r>
            <a:r>
              <a:rPr lang="ru-RU" dirty="0" err="1"/>
              <a:t>Глок</a:t>
            </a:r>
            <a:r>
              <a:rPr lang="ru-RU" dirty="0"/>
              <a:t> Н.И. Влияние аномалий температуры океана в низких широтах на атмосферный перенос тепла в Арктику. Фундаментальная и прикладная климатология. 2017 г. Том 1, с. 106-123. </a:t>
            </a:r>
          </a:p>
          <a:p>
            <a:r>
              <a:rPr lang="ru-RU" dirty="0"/>
              <a:t>5.Алексеев Г.В., Кузмина С.И., </a:t>
            </a:r>
            <a:r>
              <a:rPr lang="ru-RU" dirty="0" err="1"/>
              <a:t>Глок</a:t>
            </a:r>
            <a:r>
              <a:rPr lang="ru-RU" dirty="0"/>
              <a:t> Н.И., </a:t>
            </a:r>
            <a:r>
              <a:rPr lang="ru-RU" dirty="0" err="1"/>
              <a:t>Вязилова</a:t>
            </a:r>
            <a:r>
              <a:rPr lang="ru-RU" dirty="0"/>
              <a:t> А.Е., Иванов Н.Е., Смирнов А.В. Влияние Атлантики на потепление и сокращение морского ледяного покрова в Арктике. Лёд и Снег. 2017;57(3):381-390. </a:t>
            </a:r>
          </a:p>
          <a:p>
            <a:r>
              <a:rPr lang="ru-RU" dirty="0"/>
              <a:t>6.Алексеев Г.В. Потепление Арктики в 2016 году: влияние из низких широт океана. РОССИЙСКИЕ ПОЛЯРНЫЕ ИССЛЕДОВАНИЯ, </a:t>
            </a:r>
            <a:r>
              <a:rPr lang="ru-RU" dirty="0" err="1"/>
              <a:t>No</a:t>
            </a:r>
            <a:r>
              <a:rPr lang="ru-RU" dirty="0"/>
              <a:t> 2 (28) 2017 г., 24-26.</a:t>
            </a:r>
          </a:p>
        </p:txBody>
      </p:sp>
    </p:spTree>
    <p:extLst>
      <p:ext uri="{BB962C8B-B14F-4D97-AF65-F5344CB8AC3E}">
        <p14:creationId xmlns:p14="http://schemas.microsoft.com/office/powerpoint/2010/main" val="96692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4485858"/>
              </p:ext>
            </p:extLst>
          </p:nvPr>
        </p:nvGraphicFramePr>
        <p:xfrm>
          <a:off x="168537" y="1050995"/>
          <a:ext cx="8470034" cy="1123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Документ" r:id="rId4" imgW="6092645" imgH="808768" progId="Word.Document.12">
                  <p:embed/>
                </p:oleObj>
              </mc:Choice>
              <mc:Fallback>
                <p:oleObj name="Документ" r:id="rId4" imgW="6092645" imgH="80876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8537" y="1050995"/>
                        <a:ext cx="8470034" cy="1123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663892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0834" y="411545"/>
            <a:ext cx="7729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Корреляция между температурой воды в слое 50-200м на Кольском разрезе</a:t>
            </a:r>
          </a:p>
          <a:p>
            <a:r>
              <a:rPr lang="ru-RU" dirty="0" smtClean="0"/>
              <a:t>и площадью льда в </a:t>
            </a:r>
            <a:r>
              <a:rPr lang="ru-RU" dirty="0"/>
              <a:t>Б</a:t>
            </a:r>
            <a:r>
              <a:rPr lang="ru-RU" dirty="0" smtClean="0"/>
              <a:t>аренцевом море 1979-2014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55082" y="1771539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771800" y="1057876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588224" y="1340768"/>
            <a:ext cx="720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292080" y="1046001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827584" y="1046001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00906" y="1057876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М-ц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44896" y="1953706"/>
            <a:ext cx="8742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Корреляция аномалиями температуры воды на поверхности океана в низких широтах </a:t>
            </a:r>
          </a:p>
          <a:p>
            <a:r>
              <a:rPr lang="ru-RU" dirty="0" smtClean="0"/>
              <a:t>Северной Атлантики (АТПО) в октябре и </a:t>
            </a:r>
            <a:r>
              <a:rPr lang="ru-RU" dirty="0" err="1" smtClean="0"/>
              <a:t>Ткм</a:t>
            </a:r>
            <a:r>
              <a:rPr lang="ru-RU" dirty="0" smtClean="0"/>
              <a:t> в январе –июне через 27-32 месяца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6613783"/>
              </p:ext>
            </p:extLst>
          </p:nvPr>
        </p:nvGraphicFramePr>
        <p:xfrm>
          <a:off x="1158128" y="2600037"/>
          <a:ext cx="6035675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Документ" r:id="rId8" imgW="6041520" imgH="910440" progId="Word.Document.12">
                  <p:embed/>
                </p:oleObj>
              </mc:Choice>
              <mc:Fallback>
                <p:oleObj name="Документ" r:id="rId8" imgW="6041520" imgH="910440" progId="Word.Document.12">
                  <p:embed/>
                  <p:pic>
                    <p:nvPicPr>
                      <p:cNvPr id="0" name="Объект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30608" b="51256"/>
                      <a:stretch>
                        <a:fillRect/>
                      </a:stretch>
                    </p:blipFill>
                    <p:spPr bwMode="auto">
                      <a:xfrm>
                        <a:off x="1158128" y="2600037"/>
                        <a:ext cx="6035675" cy="639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3356992"/>
            <a:ext cx="9257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АТПО определялись по данным </a:t>
            </a:r>
            <a:r>
              <a:rPr lang="ru-RU" dirty="0" err="1"/>
              <a:t>реанлиза</a:t>
            </a:r>
            <a:r>
              <a:rPr lang="ru-RU" dirty="0"/>
              <a:t> </a:t>
            </a:r>
            <a:r>
              <a:rPr lang="en-US" dirty="0" err="1"/>
              <a:t>HadISST</a:t>
            </a:r>
            <a:r>
              <a:rPr lang="en-US" dirty="0"/>
              <a:t> </a:t>
            </a:r>
            <a:r>
              <a:rPr lang="ru-RU" dirty="0"/>
              <a:t>осреднением по области 5-25⁰ </a:t>
            </a:r>
            <a:r>
              <a:rPr lang="ru-RU" dirty="0" err="1"/>
              <a:t>с.ш</a:t>
            </a:r>
            <a:r>
              <a:rPr lang="ru-RU" dirty="0"/>
              <a:t>. и </a:t>
            </a:r>
            <a:endParaRPr lang="ru-RU" dirty="0" smtClean="0"/>
          </a:p>
          <a:p>
            <a:r>
              <a:rPr lang="ru-RU" dirty="0" smtClean="0"/>
              <a:t>20-60</a:t>
            </a:r>
            <a:r>
              <a:rPr lang="ru-RU" dirty="0"/>
              <a:t>⁰ </a:t>
            </a:r>
            <a:r>
              <a:rPr lang="ru-RU" dirty="0" err="1" smtClean="0"/>
              <a:t>з.д</a:t>
            </a:r>
            <a:r>
              <a:rPr lang="ru-RU" dirty="0" smtClean="0"/>
              <a:t> путем </a:t>
            </a:r>
            <a:r>
              <a:rPr lang="ru-RU" dirty="0"/>
              <a:t>многомерного взаимно-корреляционного </a:t>
            </a:r>
            <a:r>
              <a:rPr lang="ru-RU" dirty="0" smtClean="0"/>
              <a:t>анализа с температурой </a:t>
            </a:r>
            <a:r>
              <a:rPr lang="ru-RU" dirty="0"/>
              <a:t>воды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Кольском разрезе. </a:t>
            </a:r>
            <a:r>
              <a:rPr lang="ru-RU" dirty="0" smtClean="0"/>
              <a:t>АТПО </a:t>
            </a:r>
            <a:r>
              <a:rPr lang="ru-RU" dirty="0"/>
              <a:t>в </a:t>
            </a:r>
            <a:r>
              <a:rPr lang="ru-RU" dirty="0" smtClean="0"/>
              <a:t>октябре оказывает </a:t>
            </a:r>
            <a:r>
              <a:rPr lang="ru-RU" dirty="0"/>
              <a:t>наибольшее </a:t>
            </a:r>
            <a:r>
              <a:rPr lang="ru-RU" dirty="0" smtClean="0"/>
              <a:t>влияние </a:t>
            </a:r>
            <a:r>
              <a:rPr lang="ru-RU" dirty="0"/>
              <a:t>на температуру </a:t>
            </a:r>
            <a:r>
              <a:rPr lang="ru-RU" dirty="0" smtClean="0"/>
              <a:t>воды</a:t>
            </a:r>
          </a:p>
          <a:p>
            <a:r>
              <a:rPr lang="ru-RU" dirty="0" smtClean="0"/>
              <a:t>на </a:t>
            </a:r>
            <a:r>
              <a:rPr lang="ru-RU" dirty="0"/>
              <a:t>Кольском разрезе через 27-32 месяца. </a:t>
            </a:r>
          </a:p>
        </p:txBody>
      </p:sp>
      <p:pic>
        <p:nvPicPr>
          <p:cNvPr id="18" name="Рисунок 17" descr="C:\Users\Alekseev\AppData\Local\Temp\Region.tif"/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6" t="17473" r="17103" b="19813"/>
          <a:stretch/>
        </p:blipFill>
        <p:spPr bwMode="auto">
          <a:xfrm>
            <a:off x="842755" y="4629329"/>
            <a:ext cx="3023748" cy="16079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0182" y="6237312"/>
            <a:ext cx="82554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Коэффициенты </a:t>
            </a:r>
            <a:r>
              <a:rPr lang="ru-RU" dirty="0"/>
              <a:t>корреляции между ТПО в октябре и средней температурой воды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январе-июне в слое 50-200м на Кольском разрезе через 3 года.</a:t>
            </a:r>
          </a:p>
        </p:txBody>
      </p:sp>
      <p:pic>
        <p:nvPicPr>
          <p:cNvPr id="19" name="Рисунок 18" descr="H:\Report\Rerion_cut.tif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4" t="14894" r="12780"/>
          <a:stretch/>
        </p:blipFill>
        <p:spPr bwMode="auto">
          <a:xfrm>
            <a:off x="4628607" y="4557321"/>
            <a:ext cx="2844391" cy="16799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9963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0" y="0"/>
                <a:ext cx="9144000" cy="12819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Для выделения климатических межгодовых изменений площади льда   использован метод разложения по естественным ортогональным функциям (ЕОФ) многолетнего ансамбля 6-ти месячных реализаций площади льда:</a:t>
                </a:r>
              </a:p>
              <a:p>
                <a14:m>
                  <m:oMath xmlns:m="http://schemas.openxmlformats.org/officeDocument/2006/math">
                    <m:r>
                      <a:rPr lang="ru-RU" b="0" i="1" smtClean="0">
                        <a:latin typeface="Cambria Math"/>
                      </a:rPr>
                      <m:t>                                                        </m:t>
                    </m:r>
                    <m:r>
                      <a:rPr lang="ru-RU" i="1">
                        <a:latin typeface="Cambria Math"/>
                      </a:rPr>
                      <m:t>𝑆𝑔𝑚</m:t>
                    </m:r>
                    <m:r>
                      <a:rPr lang="ru-RU" i="1">
                        <a:latin typeface="Cambria Math"/>
                      </a:rPr>
                      <m:t>= </m:t>
                    </m:r>
                    <m:nary>
                      <m:naryPr>
                        <m:chr m:val="∑"/>
                        <m:limLoc m:val="undOvr"/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ru-RU" i="1">
                            <a:latin typeface="Cambria Math"/>
                          </a:rPr>
                          <m:t>𝑝</m:t>
                        </m:r>
                        <m:r>
                          <a:rPr lang="ru-RU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ru-RU" i="1">
                            <a:latin typeface="Cambria Math"/>
                          </a:rPr>
                          <m:t>𝑀</m:t>
                        </m:r>
                      </m:sup>
                      <m:e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𝑝𝑔</m:t>
                            </m:r>
                            <m:r>
                              <a:rPr lang="ru-RU" i="1">
                                <a:latin typeface="Cambria Math"/>
                              </a:rPr>
                              <m:t> </m:t>
                            </m:r>
                          </m:sub>
                        </m:sSub>
                        <m:r>
                          <a:rPr lang="ru-RU" i="1">
                            <a:latin typeface="Cambria Math"/>
                          </a:rPr>
                          <m:t>×</m:t>
                        </m:r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𝜑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𝑝𝑚</m:t>
                            </m:r>
                          </m:sub>
                        </m:sSub>
                      </m:e>
                    </m:nary>
                  </m:oMath>
                </a14:m>
                <a:r>
                  <a:rPr lang="ru-RU" dirty="0"/>
                  <a:t>  ,                (1)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144000" cy="1281954"/>
              </a:xfrm>
              <a:prstGeom prst="rect">
                <a:avLst/>
              </a:prstGeom>
              <a:blipFill rotWithShape="1">
                <a:blip r:embed="rId2"/>
                <a:stretch>
                  <a:fillRect l="-533" t="-2381" r="-1000" b="-48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0" y="1266504"/>
                <a:ext cx="9144000" cy="7768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Прогностическое уравнение для главной компоненты имеет вид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  <m:r>
                          <a:rPr lang="ru-RU" i="1">
                            <a:latin typeface="Cambria Math"/>
                          </a:rPr>
                          <m:t>𝑔</m:t>
                        </m:r>
                        <m:r>
                          <a:rPr lang="ru-RU" i="1">
                            <a:latin typeface="Cambria Math"/>
                          </a:rPr>
                          <m:t>+3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𝑎</m:t>
                    </m:r>
                    <m:sSubSup>
                      <m:sSubSup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ru-RU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𝑔</m:t>
                        </m:r>
                      </m:sub>
                      <m:sup>
                        <m:r>
                          <a:rPr lang="ru-RU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ru-RU" i="1">
                        <a:latin typeface="Cambria Math"/>
                      </a:rPr>
                      <m:t>+</m:t>
                    </m:r>
                    <m:r>
                      <a:rPr lang="ru-RU" i="1">
                        <a:latin typeface="Cambria Math"/>
                      </a:rPr>
                      <m:t>𝑐</m:t>
                    </m:r>
                  </m:oMath>
                </a14:m>
                <a:r>
                  <a:rPr lang="ru-RU" dirty="0" smtClean="0"/>
                  <a:t>,  где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𝑎</m:t>
                    </m:r>
                    <m:r>
                      <a:rPr lang="ru-RU" i="1"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𝑋𝑇</m:t>
                        </m:r>
                        <m:r>
                          <a:rPr lang="ru-RU" i="1">
                            <a:latin typeface="Cambria Math"/>
                          </a:rPr>
                          <m:t>′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×</m:t>
                    </m:r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𝑋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ru-RU" i="1">
                                <a:latin typeface="Cambria Math"/>
                              </a:rPr>
                              <m:t>𝑇</m:t>
                            </m:r>
                            <m:r>
                              <a:rPr lang="ru-RU" i="1">
                                <a:latin typeface="Cambria Math"/>
                              </a:rPr>
                              <m:t>′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dirty="0"/>
                  <a:t> . 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𝑋𝑇</m:t>
                        </m:r>
                        <m:r>
                          <a:rPr lang="ru-RU" i="1">
                            <a:latin typeface="Cambria Math"/>
                          </a:rPr>
                          <m:t>′</m:t>
                        </m:r>
                      </m:sub>
                    </m:sSub>
                    <m:r>
                      <a:rPr lang="ru-RU" b="0" i="0" smtClean="0">
                        <a:latin typeface="Cambria Math"/>
                      </a:rPr>
                      <m:t>=</m:t>
                    </m:r>
                  </m:oMath>
                </a14:m>
                <a:r>
                  <a:rPr lang="ru-RU" dirty="0" smtClean="0"/>
                  <a:t>0.63;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𝑆</m:t>
                            </m:r>
                          </m:e>
                        </m:acc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  <m:r>
                          <a:rPr lang="ru-RU" i="1">
                            <a:latin typeface="Cambria Math"/>
                          </a:rPr>
                          <m:t>𝑔</m:t>
                        </m:r>
                        <m:r>
                          <a:rPr lang="ru-RU" i="1">
                            <a:latin typeface="Cambria Math"/>
                          </a:rPr>
                          <m:t>+3,</m:t>
                        </m:r>
                        <m:r>
                          <a:rPr lang="ru-RU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i="1"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  <m:r>
                          <a:rPr lang="ru-RU" i="1">
                            <a:latin typeface="Cambria Math"/>
                          </a:rPr>
                          <m:t>𝑔</m:t>
                        </m:r>
                        <m:r>
                          <a:rPr lang="ru-RU" i="1">
                            <a:latin typeface="Cambria Math"/>
                          </a:rPr>
                          <m:t>+3 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×</m:t>
                    </m:r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  <m:r>
                          <a:rPr lang="ru-RU" i="1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266504"/>
                <a:ext cx="9144000" cy="776879"/>
              </a:xfrm>
              <a:prstGeom prst="rect">
                <a:avLst/>
              </a:prstGeom>
              <a:blipFill rotWithShape="1">
                <a:blip r:embed="rId3"/>
                <a:stretch>
                  <a:fillRect l="-533" t="-3937" b="-15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/>
          <p:cNvSpPr/>
          <p:nvPr/>
        </p:nvSpPr>
        <p:spPr>
          <a:xfrm>
            <a:off x="-16190" y="2228671"/>
            <a:ext cx="9340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оправдываемость</a:t>
            </a:r>
            <a:r>
              <a:rPr lang="ru-RU" dirty="0"/>
              <a:t> прогнозов с заблаговременностью от 27 до 32 месяцев в пределах  </a:t>
            </a:r>
            <a:r>
              <a:rPr lang="en-US" dirty="0" smtClean="0"/>
              <a:t>83</a:t>
            </a:r>
            <a:r>
              <a:rPr lang="ru-RU" dirty="0" smtClean="0"/>
              <a:t> %, </a:t>
            </a:r>
            <a:endParaRPr lang="en-US" dirty="0" smtClean="0"/>
          </a:p>
          <a:p>
            <a:r>
              <a:rPr lang="ru-RU" dirty="0" smtClean="0"/>
              <a:t>а </a:t>
            </a:r>
            <a:r>
              <a:rPr lang="ru-RU" dirty="0"/>
              <a:t>для прогноза исходных значений площади </a:t>
            </a:r>
            <a:r>
              <a:rPr lang="ru-RU" dirty="0" smtClean="0"/>
              <a:t>льда </a:t>
            </a:r>
            <a:r>
              <a:rPr lang="en-US" dirty="0" smtClean="0"/>
              <a:t>79</a:t>
            </a:r>
            <a:r>
              <a:rPr lang="ru-RU" dirty="0" smtClean="0"/>
              <a:t> %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6190" y="2967335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Привлечение </a:t>
            </a:r>
            <a:r>
              <a:rPr lang="ru-RU" dirty="0"/>
              <a:t>второго предиктора – </a:t>
            </a:r>
            <a:r>
              <a:rPr lang="ru-RU" dirty="0" smtClean="0"/>
              <a:t>аномалии </a:t>
            </a:r>
            <a:r>
              <a:rPr lang="ru-RU" dirty="0"/>
              <a:t>ТПО в Норвежском </a:t>
            </a:r>
            <a:r>
              <a:rPr lang="ru-RU" dirty="0" smtClean="0"/>
              <a:t>море –повысило качество прогноза. </a:t>
            </a:r>
            <a:r>
              <a:rPr lang="ru-RU" dirty="0"/>
              <a:t>При этом </a:t>
            </a:r>
            <a:r>
              <a:rPr lang="ru-RU" dirty="0" smtClean="0"/>
              <a:t>заблаговременность сократилась до 9-14 месяцев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-16190" y="3613666"/>
                <a:ext cx="9144000" cy="690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/>
                  <a:t>Прогностическая модель на основе линейной регрессии с двумя предикторами имеет вид: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ru-RU" baseline="-25000" dirty="0"/>
                  <a:t>1</a:t>
                </a:r>
                <a:r>
                  <a:rPr lang="en-US" baseline="-25000" dirty="0"/>
                  <a:t>g</a:t>
                </a:r>
                <a:r>
                  <a:rPr lang="ru-RU" dirty="0"/>
                  <a:t>= – 439 </a:t>
                </a:r>
                <a:r>
                  <a:rPr lang="en-US" i="1" dirty="0"/>
                  <a:t>T</a:t>
                </a:r>
                <a:r>
                  <a:rPr lang="ru-RU" i="1" dirty="0"/>
                  <a:t>'</a:t>
                </a:r>
                <a:r>
                  <a:rPr lang="ru-RU" baseline="-25000" dirty="0"/>
                  <a:t>1(</a:t>
                </a:r>
                <a:r>
                  <a:rPr lang="en-US" baseline="-25000" dirty="0"/>
                  <a:t>g</a:t>
                </a:r>
                <a:r>
                  <a:rPr lang="ru-RU" baseline="-25000" dirty="0"/>
                  <a:t>-3,10) </a:t>
                </a:r>
                <a:r>
                  <a:rPr lang="ru-RU" dirty="0"/>
                  <a:t>– 589</a:t>
                </a:r>
                <a:r>
                  <a:rPr lang="en-US" i="1" dirty="0"/>
                  <a:t>T</a:t>
                </a:r>
                <a:r>
                  <a:rPr lang="ru-RU" i="1" dirty="0"/>
                  <a:t>'</a:t>
                </a:r>
                <a:r>
                  <a:rPr lang="ru-RU" baseline="-25000" dirty="0"/>
                  <a:t>2(</a:t>
                </a:r>
                <a:r>
                  <a:rPr lang="en-US" baseline="-25000" dirty="0"/>
                  <a:t>g</a:t>
                </a:r>
                <a:r>
                  <a:rPr lang="ru-RU" baseline="-25000" dirty="0"/>
                  <a:t>-1,4) </a:t>
                </a:r>
                <a:r>
                  <a:rPr lang="ru-RU" dirty="0"/>
                  <a:t>+ </a:t>
                </a:r>
                <a:r>
                  <a:rPr lang="ru-RU" dirty="0" smtClean="0"/>
                  <a:t>14637,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𝑆</m:t>
                            </m:r>
                          </m:e>
                        </m:acc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  <m:r>
                          <a:rPr lang="en-US" i="1">
                            <a:latin typeface="Cambria Math"/>
                          </a:rPr>
                          <m:t>𝑔𝑚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  <m:r>
                          <a:rPr lang="en-US" i="1"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×</m:t>
                    </m:r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1</m:t>
                        </m:r>
                        <m:r>
                          <a:rPr lang="en-US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ru-RU" dirty="0"/>
                  <a:t>,</a:t>
                </a: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190" y="3613666"/>
                <a:ext cx="9144000" cy="690382"/>
              </a:xfrm>
              <a:prstGeom prst="rect">
                <a:avLst/>
              </a:prstGeom>
              <a:blipFill rotWithShape="1">
                <a:blip r:embed="rId4"/>
                <a:stretch>
                  <a:fillRect l="-533" t="-4425" r="-133" b="-97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0" y="4653136"/>
            <a:ext cx="91278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Коэффициенты корреляции между прогнозными и фактическими значениями площади льда в пределах 0,71-0,77, за исключением марта. Ошибки модели для всех месяцев меньше стандартного отклонения исходной выборки.</a:t>
            </a:r>
          </a:p>
        </p:txBody>
      </p:sp>
    </p:spTree>
    <p:extLst>
      <p:ext uri="{BB962C8B-B14F-4D97-AF65-F5344CB8AC3E}">
        <p14:creationId xmlns:p14="http://schemas.microsoft.com/office/powerpoint/2010/main" val="130667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Report\Сезонный прогноз ПМЛ БМ\1-6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8135" y="188640"/>
            <a:ext cx="4954905" cy="5723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5916581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Изменения среднемесячной площади льда в Баренцева моря с января по июнь. Черная кривая – фактические данные, красная – прогнозные значения. Синие точки – оценки на независимых данных.</a:t>
            </a:r>
          </a:p>
        </p:txBody>
      </p:sp>
    </p:spTree>
    <p:extLst>
      <p:ext uri="{BB962C8B-B14F-4D97-AF65-F5344CB8AC3E}">
        <p14:creationId xmlns:p14="http://schemas.microsoft.com/office/powerpoint/2010/main" val="242619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37995"/>
            <a:ext cx="5069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Оценка качества метода прогноза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537626"/>
              </p:ext>
            </p:extLst>
          </p:nvPr>
        </p:nvGraphicFramePr>
        <p:xfrm>
          <a:off x="1618932" y="1030331"/>
          <a:ext cx="5906135" cy="946404"/>
        </p:xfrm>
        <a:graphic>
          <a:graphicData uri="http://schemas.openxmlformats.org/drawingml/2006/table">
            <a:tbl>
              <a:tblPr firstRow="1" firstCol="1" bandRow="1"/>
              <a:tblGrid>
                <a:gridCol w="1368425"/>
                <a:gridCol w="756285"/>
                <a:gridCol w="756285"/>
                <a:gridCol w="756285"/>
                <a:gridCol w="756285"/>
                <a:gridCol w="756285"/>
                <a:gridCol w="756285"/>
              </a:tblGrid>
              <a:tr h="2527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Месяц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IV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VI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Оправдываемость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r>
                        <a:rPr lang="en-US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r>
                        <a:rPr lang="en-US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r>
                        <a:rPr lang="en-US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14750" y="499660"/>
            <a:ext cx="8964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Оправдываемость</a:t>
            </a:r>
            <a:r>
              <a:rPr lang="ru-RU" sz="2000" dirty="0"/>
              <a:t>  прогнозов (%), оцененная  методом кросс-</a:t>
            </a:r>
            <a:r>
              <a:rPr lang="ru-RU" sz="2000" dirty="0" err="1"/>
              <a:t>валидации</a:t>
            </a:r>
            <a:endParaRPr lang="ru-RU" sz="20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485344"/>
              </p:ext>
            </p:extLst>
          </p:nvPr>
        </p:nvGraphicFramePr>
        <p:xfrm>
          <a:off x="506405" y="2636912"/>
          <a:ext cx="8015630" cy="1133475"/>
        </p:xfrm>
        <a:graphic>
          <a:graphicData uri="http://schemas.openxmlformats.org/drawingml/2006/table">
            <a:tbl>
              <a:tblPr firstRow="1" firstCol="1" bandRow="1"/>
              <a:tblGrid>
                <a:gridCol w="1798707"/>
                <a:gridCol w="1098141"/>
                <a:gridCol w="1096538"/>
                <a:gridCol w="974701"/>
                <a:gridCol w="976304"/>
                <a:gridCol w="974701"/>
                <a:gridCol w="1096538"/>
              </a:tblGrid>
              <a:tr h="2768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 Месяц</a:t>
                      </a:r>
                    </a:p>
                  </a:txBody>
                  <a:tcPr marL="68580" marR="6858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 </a:t>
                      </a: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 </a:t>
                      </a: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VI </a:t>
                      </a: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Оправдываемость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Эффективность</a:t>
                      </a:r>
                    </a:p>
                  </a:txBody>
                  <a:tcPr marL="68580" marR="68580" marT="120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-77170" y="210408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Оправдываемость</a:t>
            </a:r>
            <a:r>
              <a:rPr lang="ru-RU" dirty="0"/>
              <a:t> (%) и эффективность (%) ретроспективных </a:t>
            </a:r>
            <a:r>
              <a:rPr lang="ru-RU" dirty="0" smtClean="0"/>
              <a:t>прогнозов за 1979-2014 гг. </a:t>
            </a:r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63457"/>
              </p:ext>
            </p:extLst>
          </p:nvPr>
        </p:nvGraphicFramePr>
        <p:xfrm>
          <a:off x="525600" y="4581128"/>
          <a:ext cx="8015630" cy="1133475"/>
        </p:xfrm>
        <a:graphic>
          <a:graphicData uri="http://schemas.openxmlformats.org/drawingml/2006/table">
            <a:tbl>
              <a:tblPr firstRow="1" firstCol="1" bandRow="1"/>
              <a:tblGrid>
                <a:gridCol w="1798707"/>
                <a:gridCol w="1098141"/>
                <a:gridCol w="1096538"/>
                <a:gridCol w="974701"/>
                <a:gridCol w="976304"/>
                <a:gridCol w="974701"/>
                <a:gridCol w="1096538"/>
              </a:tblGrid>
              <a:tr h="2768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 Месяц</a:t>
                      </a:r>
                    </a:p>
                  </a:txBody>
                  <a:tcPr marL="68580" marR="6858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 </a:t>
                      </a: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 </a:t>
                      </a: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VI </a:t>
                      </a: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Оправдываемость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Эффективность</a:t>
                      </a:r>
                    </a:p>
                  </a:txBody>
                  <a:tcPr marL="68580" marR="68580" marT="120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20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-77170" y="4005064"/>
            <a:ext cx="92211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Times New Roman"/>
                <a:ea typeface="Calibri"/>
              </a:rPr>
              <a:t>Оправдываемость</a:t>
            </a:r>
            <a:r>
              <a:rPr lang="ru-RU" dirty="0">
                <a:latin typeface="Times New Roman"/>
                <a:ea typeface="Calibri"/>
              </a:rPr>
              <a:t> прогноза за период 1965-1978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-77170" y="5904718"/>
            <a:ext cx="92211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За независимый период с 2015-2017 </a:t>
            </a:r>
            <a:r>
              <a:rPr lang="ru-RU" dirty="0" err="1"/>
              <a:t>гг</a:t>
            </a:r>
            <a:r>
              <a:rPr lang="ru-RU" dirty="0"/>
              <a:t> общая </a:t>
            </a:r>
            <a:r>
              <a:rPr lang="ru-RU" dirty="0" err="1"/>
              <a:t>оправдываемость</a:t>
            </a:r>
            <a:r>
              <a:rPr lang="ru-RU" dirty="0"/>
              <a:t> 89%.</a:t>
            </a:r>
          </a:p>
        </p:txBody>
      </p:sp>
    </p:spTree>
    <p:extLst>
      <p:ext uri="{BB962C8B-B14F-4D97-AF65-F5344CB8AC3E}">
        <p14:creationId xmlns:p14="http://schemas.microsoft.com/office/powerpoint/2010/main" val="225024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332656"/>
            <a:ext cx="1082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0" y="86807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 </a:t>
            </a:r>
            <a:r>
              <a:rPr lang="ru-RU" dirty="0"/>
              <a:t>исполнение рекомендаций ЦМКП </a:t>
            </a:r>
            <a:r>
              <a:rPr lang="ru-RU" dirty="0" smtClean="0"/>
              <a:t>выполнена </a:t>
            </a:r>
            <a:r>
              <a:rPr lang="ru-RU" dirty="0"/>
              <a:t>проработка </a:t>
            </a:r>
            <a:r>
              <a:rPr lang="ru-RU" dirty="0" smtClean="0"/>
              <a:t>механизма </a:t>
            </a:r>
          </a:p>
          <a:p>
            <a:r>
              <a:rPr lang="ru-RU" dirty="0" smtClean="0"/>
              <a:t>      распространения </a:t>
            </a:r>
            <a:r>
              <a:rPr lang="ru-RU" dirty="0"/>
              <a:t>влияния аномалий ТПО из низких широт Атлантического океана </a:t>
            </a:r>
            <a:endParaRPr lang="ru-RU" dirty="0" smtClean="0"/>
          </a:p>
          <a:p>
            <a:r>
              <a:rPr lang="ru-RU" smtClean="0"/>
              <a:t>      на </a:t>
            </a:r>
            <a:r>
              <a:rPr lang="ru-RU" dirty="0"/>
              <a:t>морской лед в Баренцевом море и Арктике.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Механизм </a:t>
            </a:r>
            <a:r>
              <a:rPr lang="ru-RU" dirty="0"/>
              <a:t>влияния аномалий ТПО в низких </a:t>
            </a:r>
            <a:r>
              <a:rPr lang="ru-RU" dirty="0" smtClean="0"/>
              <a:t>широтах </a:t>
            </a:r>
            <a:r>
              <a:rPr lang="ru-RU" dirty="0"/>
              <a:t>на Арктику представлен в 6-ти статьях, </a:t>
            </a:r>
            <a:r>
              <a:rPr lang="ru-RU" dirty="0" smtClean="0"/>
              <a:t>список </a:t>
            </a:r>
            <a:r>
              <a:rPr lang="ru-RU" dirty="0"/>
              <a:t>которых </a:t>
            </a:r>
            <a:r>
              <a:rPr lang="ru-RU" dirty="0" smtClean="0"/>
              <a:t>приложен.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Для выделения предсказуемой климатической составляющей в межгодовой изменчивости </a:t>
            </a:r>
            <a:r>
              <a:rPr lang="ru-RU" dirty="0" err="1" smtClean="0"/>
              <a:t>ледовитости</a:t>
            </a:r>
            <a:r>
              <a:rPr lang="ru-RU" dirty="0" smtClean="0"/>
              <a:t>  </a:t>
            </a:r>
            <a:r>
              <a:rPr lang="ru-RU" dirty="0"/>
              <a:t>с февраля по июль, оценки ее связи с аномалиями ТПО и построения </a:t>
            </a:r>
            <a:r>
              <a:rPr lang="ru-RU" dirty="0" smtClean="0"/>
              <a:t>прогностической </a:t>
            </a:r>
            <a:r>
              <a:rPr lang="ru-RU" dirty="0"/>
              <a:t>модели  использованы методы многомерного корреляционного анализа, </a:t>
            </a:r>
            <a:r>
              <a:rPr lang="ru-RU" dirty="0" smtClean="0"/>
              <a:t>ЕОФ-разложения </a:t>
            </a:r>
            <a:r>
              <a:rPr lang="ru-RU" dirty="0"/>
              <a:t>и регрессионного анализа.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Оценка </a:t>
            </a:r>
            <a:r>
              <a:rPr lang="ru-RU" dirty="0"/>
              <a:t>качества прогнозирования методом кросс-</a:t>
            </a:r>
            <a:r>
              <a:rPr lang="ru-RU" dirty="0" err="1"/>
              <a:t>валидации</a:t>
            </a:r>
            <a:r>
              <a:rPr lang="ru-RU" dirty="0"/>
              <a:t> </a:t>
            </a:r>
            <a:r>
              <a:rPr lang="ru-RU" dirty="0" smtClean="0"/>
              <a:t>среднеквадратическая </a:t>
            </a:r>
          </a:p>
          <a:p>
            <a:r>
              <a:rPr lang="ru-RU" dirty="0" smtClean="0"/>
              <a:t>     ошибка </a:t>
            </a:r>
            <a:r>
              <a:rPr lang="ru-RU" dirty="0"/>
              <a:t>прогноза не превышала стандартного отклонения исходного </a:t>
            </a:r>
            <a:r>
              <a:rPr lang="ru-RU" dirty="0" smtClean="0"/>
              <a:t>ряда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     </a:t>
            </a:r>
            <a:r>
              <a:rPr lang="ru-RU" dirty="0" err="1" smtClean="0"/>
              <a:t>Оправдываемость</a:t>
            </a:r>
            <a:r>
              <a:rPr lang="ru-RU" dirty="0" smtClean="0"/>
              <a:t> </a:t>
            </a:r>
            <a:r>
              <a:rPr lang="ru-RU" dirty="0"/>
              <a:t>прогнозов </a:t>
            </a:r>
            <a:r>
              <a:rPr lang="ru-RU" dirty="0" smtClean="0"/>
              <a:t>составила </a:t>
            </a:r>
            <a:r>
              <a:rPr lang="ru-RU" dirty="0"/>
              <a:t>80-86%  во все месяцы, кроме марта (71</a:t>
            </a:r>
            <a:r>
              <a:rPr lang="ru-RU" dirty="0" smtClean="0"/>
              <a:t>%).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Оправдываемость</a:t>
            </a:r>
            <a:r>
              <a:rPr lang="ru-RU" dirty="0" smtClean="0"/>
              <a:t> </a:t>
            </a:r>
            <a:r>
              <a:rPr lang="ru-RU" dirty="0"/>
              <a:t>и эффективность прогноза за независимый период 1965-1978 составила </a:t>
            </a:r>
            <a:r>
              <a:rPr lang="ru-RU" dirty="0" smtClean="0"/>
              <a:t>79-93</a:t>
            </a:r>
            <a:r>
              <a:rPr lang="ru-RU" dirty="0"/>
              <a:t>% и 7-21% в </a:t>
            </a:r>
            <a:r>
              <a:rPr lang="ru-RU" dirty="0" smtClean="0"/>
              <a:t>январе - </a:t>
            </a:r>
            <a:r>
              <a:rPr lang="ru-RU" dirty="0"/>
              <a:t>апреле, а в мае - июне 71-64% и 7-0%. </a:t>
            </a:r>
            <a:r>
              <a:rPr lang="ru-RU" dirty="0" smtClean="0"/>
              <a:t>За </a:t>
            </a:r>
            <a:r>
              <a:rPr lang="ru-RU" dirty="0"/>
              <a:t>независимый период с </a:t>
            </a:r>
            <a:r>
              <a:rPr lang="ru-RU" dirty="0" smtClean="0"/>
              <a:t>2015-2017 </a:t>
            </a:r>
            <a:r>
              <a:rPr lang="ru-RU" dirty="0" err="1"/>
              <a:t>гг</a:t>
            </a:r>
            <a:r>
              <a:rPr lang="ru-RU" dirty="0"/>
              <a:t> общая </a:t>
            </a:r>
            <a:r>
              <a:rPr lang="ru-RU" dirty="0" err="1"/>
              <a:t>оправдываемость</a:t>
            </a:r>
            <a:r>
              <a:rPr lang="ru-RU" dirty="0"/>
              <a:t> 89%.</a:t>
            </a:r>
          </a:p>
        </p:txBody>
      </p:sp>
    </p:spTree>
    <p:extLst>
      <p:ext uri="{BB962C8B-B14F-4D97-AF65-F5344CB8AC3E}">
        <p14:creationId xmlns:p14="http://schemas.microsoft.com/office/powerpoint/2010/main" val="21533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1707</Words>
  <Application>Microsoft Office PowerPoint</Application>
  <PresentationFormat>Экран (4:3)</PresentationFormat>
  <Paragraphs>178</Paragraphs>
  <Slides>18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 Math</vt:lpstr>
      <vt:lpstr>Times New Roman</vt:lpstr>
      <vt:lpstr>Тема Office</vt:lpstr>
      <vt:lpstr>Документ</vt:lpstr>
      <vt:lpstr>Презентация PowerPoint</vt:lpstr>
      <vt:lpstr>Презентация PowerPoint</vt:lpstr>
      <vt:lpstr>ЦМКП считает целесообразным:  - одобрить работу ФГБУ «ААНИИ» по созданию метода сезонного прогноза ледовитости Баренцева моря заблаговременностью от нескольких месяцев до нескольких лет.   ЦМКП рекомендует:  - использовать метод в прогностической работе ФГБУ «ААНИИ».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Alekseev</dc:creator>
  <cp:lastModifiedBy>nastja</cp:lastModifiedBy>
  <cp:revision>84</cp:revision>
  <dcterms:created xsi:type="dcterms:W3CDTF">2017-11-14T07:06:42Z</dcterms:created>
  <dcterms:modified xsi:type="dcterms:W3CDTF">2018-02-20T12:51:28Z</dcterms:modified>
</cp:coreProperties>
</file>